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278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51" r:id="rId11"/>
    <p:sldId id="279" r:id="rId12"/>
    <p:sldId id="482" r:id="rId13"/>
    <p:sldId id="449" r:id="rId14"/>
    <p:sldId id="446" r:id="rId15"/>
    <p:sldId id="483" r:id="rId16"/>
    <p:sldId id="484" r:id="rId17"/>
    <p:sldId id="454" r:id="rId18"/>
    <p:sldId id="450" r:id="rId19"/>
    <p:sldId id="485" r:id="rId20"/>
    <p:sldId id="486" r:id="rId21"/>
    <p:sldId id="455" r:id="rId22"/>
    <p:sldId id="456" r:id="rId23"/>
    <p:sldId id="487" r:id="rId24"/>
    <p:sldId id="488" r:id="rId25"/>
    <p:sldId id="489" r:id="rId26"/>
    <p:sldId id="490" r:id="rId27"/>
    <p:sldId id="447" r:id="rId28"/>
    <p:sldId id="491" r:id="rId29"/>
    <p:sldId id="492" r:id="rId30"/>
    <p:sldId id="441" r:id="rId31"/>
    <p:sldId id="442" r:id="rId32"/>
    <p:sldId id="443" r:id="rId33"/>
    <p:sldId id="444" r:id="rId34"/>
    <p:sldId id="309" r:id="rId35"/>
    <p:sldId id="311" r:id="rId36"/>
    <p:sldId id="280" r:id="rId37"/>
    <p:sldId id="494" r:id="rId38"/>
    <p:sldId id="493" r:id="rId39"/>
    <p:sldId id="281" r:id="rId40"/>
    <p:sldId id="282" r:id="rId41"/>
    <p:sldId id="351" r:id="rId42"/>
    <p:sldId id="283" r:id="rId43"/>
    <p:sldId id="284" r:id="rId44"/>
    <p:sldId id="496" r:id="rId45"/>
    <p:sldId id="497" r:id="rId46"/>
    <p:sldId id="498" r:id="rId47"/>
    <p:sldId id="285" r:id="rId48"/>
    <p:sldId id="343" r:id="rId49"/>
    <p:sldId id="312" r:id="rId50"/>
    <p:sldId id="322" r:id="rId51"/>
    <p:sldId id="323" r:id="rId52"/>
    <p:sldId id="324" r:id="rId53"/>
    <p:sldId id="328" r:id="rId54"/>
    <p:sldId id="329" r:id="rId55"/>
    <p:sldId id="330" r:id="rId56"/>
    <p:sldId id="331" r:id="rId57"/>
    <p:sldId id="336" r:id="rId58"/>
    <p:sldId id="337" r:id="rId59"/>
    <p:sldId id="495" r:id="rId60"/>
    <p:sldId id="339" r:id="rId61"/>
    <p:sldId id="342" r:id="rId62"/>
    <p:sldId id="313" r:id="rId63"/>
    <p:sldId id="286" r:id="rId64"/>
    <p:sldId id="287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72" r:id="rId73"/>
    <p:sldId id="499" r:id="rId74"/>
    <p:sldId id="500" r:id="rId75"/>
    <p:sldId id="501" r:id="rId76"/>
    <p:sldId id="502" r:id="rId77"/>
    <p:sldId id="503" r:id="rId78"/>
    <p:sldId id="504" r:id="rId79"/>
    <p:sldId id="508" r:id="rId80"/>
    <p:sldId id="507" r:id="rId81"/>
    <p:sldId id="509" r:id="rId82"/>
    <p:sldId id="510" r:id="rId83"/>
    <p:sldId id="474" r:id="rId84"/>
    <p:sldId id="457" r:id="rId85"/>
    <p:sldId id="458" r:id="rId86"/>
    <p:sldId id="459" r:id="rId87"/>
    <p:sldId id="460" r:id="rId88"/>
    <p:sldId id="461" r:id="rId89"/>
    <p:sldId id="462" r:id="rId90"/>
    <p:sldId id="463" r:id="rId91"/>
    <p:sldId id="464" r:id="rId92"/>
    <p:sldId id="465" r:id="rId93"/>
    <p:sldId id="466" r:id="rId94"/>
    <p:sldId id="467" r:id="rId95"/>
    <p:sldId id="468" r:id="rId96"/>
    <p:sldId id="469" r:id="rId97"/>
    <p:sldId id="470" r:id="rId98"/>
    <p:sldId id="471" r:id="rId99"/>
    <p:sldId id="472" r:id="rId100"/>
    <p:sldId id="382" r:id="rId101"/>
    <p:sldId id="378" r:id="rId102"/>
    <p:sldId id="315" r:id="rId103"/>
    <p:sldId id="316" r:id="rId104"/>
    <p:sldId id="317" r:id="rId105"/>
    <p:sldId id="320" r:id="rId106"/>
    <p:sldId id="321" r:id="rId107"/>
    <p:sldId id="318" r:id="rId108"/>
    <p:sldId id="319" r:id="rId109"/>
    <p:sldId id="340" r:id="rId110"/>
    <p:sldId id="341" r:id="rId111"/>
    <p:sldId id="344" r:id="rId112"/>
    <p:sldId id="360" r:id="rId113"/>
    <p:sldId id="346" r:id="rId114"/>
    <p:sldId id="361" r:id="rId115"/>
    <p:sldId id="347" r:id="rId116"/>
    <p:sldId id="348" r:id="rId117"/>
    <p:sldId id="362" r:id="rId118"/>
    <p:sldId id="363" r:id="rId119"/>
    <p:sldId id="350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08" autoAdjust="0"/>
    <p:restoredTop sz="92320" autoAdjust="0"/>
  </p:normalViewPr>
  <p:slideViewPr>
    <p:cSldViewPr snapToGrid="0" snapToObjects="1">
      <p:cViewPr varScale="1">
        <p:scale>
          <a:sx n="97" d="100"/>
          <a:sy n="97" d="100"/>
        </p:scale>
        <p:origin x="11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83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3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3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8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56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71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81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9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Under- and self-demanded pairs are white, over-demanded pairs are gray, and reciprocal pairs are black.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edges appear in the efficient matching, while dashed edges represent 3-cycles from the efficient matching that may be disturbed via fair matching.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flow into V, then</a:t>
            </a:r>
            <a:r>
              <a:rPr lang="en-US" baseline="0" dirty="0"/>
              <a:t> for every way V can be cut off from NDDs, there must be at least as much flow over that cut.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6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4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flow into V, then</a:t>
            </a:r>
            <a:r>
              <a:rPr lang="en-US" baseline="0" dirty="0"/>
              <a:t> for every way V can be cut off from NDDs, there must be at least as much flow over that cut.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dirty="0"/>
              <a:t>Even with only 1000 patients, there are 3M cycles.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56C48-04CC-4207-A47D-F4F1968C75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82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8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80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CG-TSP,</a:t>
            </a:r>
            <a:r>
              <a:rPr lang="en-US" baseline="0" dirty="0"/>
              <a:t> BP-DFS, and others timed out, while our models</a:t>
            </a:r>
            <a:br>
              <a:rPr lang="en-US" baseline="0" dirty="0"/>
            </a:br>
            <a:r>
              <a:rPr lang="en-US" baseline="0" dirty="0"/>
              <a:t>* Can still clear these exchange</a:t>
            </a:r>
          </a:p>
          <a:p>
            <a:r>
              <a:rPr lang="en-US" baseline="0" dirty="0"/>
              <a:t>* Scale more gracefully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5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26D4-505E-F04A-ADB6-ABAFD10A5363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276E-1816-D94D-AF9A-89BAAFC6F3C5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EB3D-378E-2847-AFAC-4703244A1F96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D5D4-3F0C-2F4C-81C1-3B13FB6B669A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8646-AB75-DC40-9EB6-38B783B00101}" type="datetime1">
              <a:rPr lang="en-US" smtClean="0"/>
              <a:t>4/13/20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E0E6-490E-E844-A857-88042CB3131B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B52A-0C5E-254F-982B-CEFC0E570CDC}" type="datetime1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A70C-68C9-1C40-8459-48BF3AAC5F7E}" type="datetime1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D692-6D45-E140-B5EA-67542741D1F2}" type="datetime1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5835-EF4B-864C-B4CA-6F8C6AF0B5DF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F534-9E6C-A14C-BDB2-FBEBB6423FAA}" type="datetime1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9BC0FF6-8021-3E49-A8EC-115868DF8B51}" type="datetime1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Dartmouth - May 22,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#19 – 04/14/2020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8981440" cy="813118"/>
          </a:xfrm>
        </p:spPr>
        <p:txBody>
          <a:bodyPr/>
          <a:lstStyle/>
          <a:p>
            <a:pPr algn="ctr"/>
            <a:r>
              <a:rPr lang="en-US" dirty="0"/>
              <a:t>Hopeless </a:t>
            </a:r>
            <a:r>
              <a:rPr lang="is-IS" dirty="0"/>
              <a:t>…?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3738880"/>
            <a:ext cx="2453640" cy="24536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9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003" y="-53788"/>
            <a:ext cx="405199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818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667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P Dickerson</a:t>
            </a:r>
          </a:p>
        </p:txBody>
      </p:sp>
    </p:spTree>
    <p:extLst>
      <p:ext uri="{BB962C8B-B14F-4D97-AF65-F5344CB8AC3E}">
        <p14:creationId xmlns:p14="http://schemas.microsoft.com/office/powerpoint/2010/main" val="1262846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26086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Compatibility graph </a:t>
            </a:r>
            <a:r>
              <a:rPr lang="en-US" sz="2400" i="1" dirty="0"/>
              <a:t>G</a:t>
            </a:r>
            <a:endParaRPr lang="en-US" sz="2400" dirty="0"/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Edge (</a:t>
            </a:r>
            <a:r>
              <a:rPr lang="en-US" sz="2400" b="0" i="1" dirty="0"/>
              <a:t>v</a:t>
            </a:r>
            <a:r>
              <a:rPr lang="en-US" sz="2400" b="0" i="1" baseline="-25000" dirty="0"/>
              <a:t>i</a:t>
            </a:r>
            <a:r>
              <a:rPr lang="en-US" sz="2400" b="0" dirty="0"/>
              <a:t>, </a:t>
            </a:r>
            <a:r>
              <a:rPr lang="en-US" sz="2400" b="0" i="1" dirty="0" err="1"/>
              <a:t>v</a:t>
            </a:r>
            <a:r>
              <a:rPr lang="en-US" sz="2400" b="0" i="1" baseline="-25000" dirty="0" err="1"/>
              <a:t>j</a:t>
            </a:r>
            <a:r>
              <a:rPr lang="en-US" sz="2400" b="0" dirty="0"/>
              <a:t>) if </a:t>
            </a:r>
            <a:r>
              <a:rPr lang="en-US" sz="2400" b="0" i="1" dirty="0"/>
              <a:t>v</a:t>
            </a:r>
            <a:r>
              <a:rPr lang="en-US" sz="2400" b="0" i="1" baseline="-25000" dirty="0"/>
              <a:t>i</a:t>
            </a:r>
            <a:r>
              <a:rPr lang="en-US" sz="2400" b="0" dirty="0"/>
              <a:t>’s donor can donate to </a:t>
            </a:r>
            <a:r>
              <a:rPr lang="en-US" sz="2400" b="0" i="1" dirty="0" err="1"/>
              <a:t>v</a:t>
            </a:r>
            <a:r>
              <a:rPr lang="en-US" sz="2400" b="0" i="1" baseline="-25000" dirty="0" err="1"/>
              <a:t>j</a:t>
            </a:r>
            <a:r>
              <a:rPr lang="en-US" sz="2400" b="0" dirty="0" err="1"/>
              <a:t>’s</a:t>
            </a:r>
            <a:r>
              <a:rPr lang="en-US" sz="2400" b="0" dirty="0"/>
              <a:t> patient 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Weight </a:t>
            </a:r>
            <a:r>
              <a:rPr lang="en-US" sz="2400" b="0" i="1" dirty="0"/>
              <a:t>w</a:t>
            </a:r>
            <a:r>
              <a:rPr lang="en-US" sz="2400" b="0" i="1" baseline="-25000" dirty="0"/>
              <a:t>e</a:t>
            </a:r>
            <a:r>
              <a:rPr lang="en-US" sz="2400" b="0" dirty="0"/>
              <a:t> on each edge </a:t>
            </a:r>
            <a:r>
              <a:rPr lang="en-US" sz="2400" b="0" i="1" dirty="0"/>
              <a:t>e</a:t>
            </a:r>
          </a:p>
          <a:p>
            <a:r>
              <a:rPr lang="en-US" sz="2400" dirty="0"/>
              <a:t>Success probability </a:t>
            </a:r>
            <a:r>
              <a:rPr lang="en-US" sz="2400" i="1" dirty="0" err="1"/>
              <a:t>q</a:t>
            </a:r>
            <a:r>
              <a:rPr lang="en-US" sz="2400" i="1" baseline="-25000" dirty="0" err="1"/>
              <a:t>e</a:t>
            </a:r>
            <a:r>
              <a:rPr lang="en-US" sz="2400" dirty="0"/>
              <a:t> for each edge </a:t>
            </a:r>
            <a:r>
              <a:rPr lang="en-US" sz="2400" i="1" dirty="0"/>
              <a:t>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Discounted utility of cycle </a:t>
            </a:r>
            <a:r>
              <a:rPr lang="en-US" sz="2400" i="1" dirty="0"/>
              <a:t>c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i="1" dirty="0"/>
              <a:t>u</a:t>
            </a:r>
            <a:r>
              <a:rPr lang="en-US" sz="2400" dirty="0"/>
              <a:t>(</a:t>
            </a:r>
            <a:r>
              <a:rPr lang="en-US" sz="2400" i="1" dirty="0"/>
              <a:t>c</a:t>
            </a:r>
            <a:r>
              <a:rPr lang="en-US" sz="2400" dirty="0"/>
              <a:t>) = ∑</a:t>
            </a:r>
            <a:r>
              <a:rPr lang="en-US" sz="2400" i="1" dirty="0"/>
              <a:t>w</a:t>
            </a:r>
            <a:r>
              <a:rPr lang="en-US" sz="2400" i="1" baseline="-25000" dirty="0"/>
              <a:t>e</a:t>
            </a:r>
            <a:r>
              <a:rPr lang="en-US" sz="2400" dirty="0"/>
              <a:t>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/>
              <a:t>∏</a:t>
            </a:r>
            <a:r>
              <a:rPr lang="en-US" sz="2400" i="1" dirty="0" err="1"/>
              <a:t>q</a:t>
            </a:r>
            <a:r>
              <a:rPr lang="en-US" sz="2400" i="1" baseline="-25000" dirty="0" err="1"/>
              <a:t>e</a:t>
            </a:r>
            <a:endParaRPr lang="en-US" sz="24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78431" y="5388428"/>
            <a:ext cx="2590800" cy="914400"/>
            <a:chOff x="1905000" y="5562600"/>
            <a:chExt cx="2590800" cy="91440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905000" y="6019800"/>
              <a:ext cx="2514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Value of successful cycle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12231" y="5388428"/>
            <a:ext cx="2743200" cy="914400"/>
            <a:chOff x="5638800" y="5562600"/>
            <a:chExt cx="2743200" cy="914400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6388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867400" y="6019800"/>
              <a:ext cx="2514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Probability of success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7199" y="2046514"/>
            <a:ext cx="8229601" cy="14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00257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Discounted utility of a </a:t>
            </a:r>
            <a:r>
              <a:rPr lang="en-US" i="1" dirty="0"/>
              <a:t>k</a:t>
            </a:r>
            <a:r>
              <a:rPr lang="en-US" dirty="0"/>
              <a:t>-chain </a:t>
            </a:r>
            <a:r>
              <a:rPr lang="en-US" i="1" dirty="0"/>
              <a:t>c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Cannot simply “reweight by failure probability”</a:t>
            </a:r>
          </a:p>
          <a:p>
            <a:endParaRPr lang="en-US" dirty="0"/>
          </a:p>
          <a:p>
            <a:r>
              <a:rPr lang="en-US" dirty="0"/>
              <a:t>Utility of a match </a:t>
            </a:r>
            <a:r>
              <a:rPr lang="en-US" i="1" dirty="0"/>
              <a:t>M:     u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) = ∑ </a:t>
            </a:r>
            <a:r>
              <a:rPr lang="en-US" i="1" dirty="0"/>
              <a:t>u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dirty="0"/>
              <a:t>)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711472" y="2235200"/>
            <a:ext cx="5721057" cy="1193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47800" y="3352800"/>
            <a:ext cx="2743200" cy="914400"/>
            <a:chOff x="1752600" y="5562600"/>
            <a:chExt cx="2743200" cy="9144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752600" y="601980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Exactly first </a:t>
              </a:r>
              <a:r>
                <a:rPr lang="en-US" i="1" dirty="0" err="1"/>
                <a:t>i</a:t>
              </a:r>
              <a:r>
                <a:rPr lang="en-US" dirty="0"/>
                <a:t> transplants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6800" y="3352800"/>
            <a:ext cx="2895600" cy="914400"/>
            <a:chOff x="2514600" y="5562600"/>
            <a:chExt cx="2895600" cy="91440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14600" y="6019800"/>
              <a:ext cx="2895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Chain executes in entirety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91400" cy="1371600"/>
          </a:xfrm>
        </p:spPr>
        <p:txBody>
          <a:bodyPr>
            <a:normAutofit/>
          </a:bodyPr>
          <a:lstStyle/>
          <a:p>
            <a:r>
              <a:rPr lang="en-US" dirty="0"/>
              <a:t>Incrementally solving very large 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#Decision variables grows linearly with #cycles and #chains in the pool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Millions, billions of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Too large to fit in memory</a:t>
            </a:r>
          </a:p>
          <a:p>
            <a:r>
              <a:rPr lang="en-US" dirty="0"/>
              <a:t>Branch-and-price incrementally brings variables into a reduced model </a:t>
            </a:r>
            <a:r>
              <a:rPr lang="en-US" sz="1800" dirty="0"/>
              <a:t>[Barnhart et al. 1998]</a:t>
            </a:r>
            <a:r>
              <a:rPr lang="en-US" sz="1600" dirty="0"/>
              <a:t> </a:t>
            </a:r>
          </a:p>
          <a:p>
            <a:r>
              <a:rPr lang="en-US" dirty="0"/>
              <a:t>Solves the “pricing problem” – each variable gets a real-valued price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Positive price </a:t>
            </a:r>
            <a:r>
              <a:rPr lang="en-US" b="0" dirty="0">
                <a:sym typeface="Wingdings"/>
              </a:rPr>
              <a:t> resp. constraint in full model violated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positive price cycles </a:t>
            </a:r>
            <a:r>
              <a:rPr lang="en-US" b="0" dirty="0">
                <a:sym typeface="Wingdings"/>
              </a:rPr>
              <a:t> optimality at this node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4430" y="2873833"/>
            <a:ext cx="8904514" cy="1355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only “good” chains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609600" y="3059723"/>
            <a:ext cx="8001000" cy="104994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495800" y="4278923"/>
            <a:ext cx="1752600" cy="1055077"/>
            <a:chOff x="4495800" y="4114800"/>
            <a:chExt cx="1752600" cy="105507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953000" y="4114800"/>
              <a:ext cx="0" cy="697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495800" y="4572000"/>
              <a:ext cx="17526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Donation to waitlist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67000" y="4278923"/>
            <a:ext cx="2667000" cy="2198077"/>
            <a:chOff x="2667000" y="4114800"/>
            <a:chExt cx="2667000" cy="219807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Discounted utility of current chain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" y="4278923"/>
            <a:ext cx="2667000" cy="1066802"/>
            <a:chOff x="1600200" y="5410200"/>
            <a:chExt cx="2667000" cy="81579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971800" y="5410200"/>
              <a:ext cx="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600200" y="576879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Optimistic future value of infinite extension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91200" y="4278923"/>
            <a:ext cx="2667000" cy="2198077"/>
            <a:chOff x="2667000" y="4114800"/>
            <a:chExt cx="2667000" cy="2198077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Pessimistic sum of LP dual values in model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381000" y="1524000"/>
            <a:ext cx="8229600" cy="1143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  <a:r>
              <a:rPr lang="en-US" dirty="0"/>
              <a:t>:</a:t>
            </a:r>
          </a:p>
          <a:p>
            <a:r>
              <a:rPr lang="en-US" sz="2000" dirty="0"/>
              <a:t>Given a chain </a:t>
            </a:r>
            <a:r>
              <a:rPr lang="en-US" sz="2000" i="1" dirty="0"/>
              <a:t>c</a:t>
            </a:r>
            <a:r>
              <a:rPr lang="en-US" sz="2000" dirty="0"/>
              <a:t>, any extension </a:t>
            </a:r>
            <a:r>
              <a:rPr lang="en-US" sz="2000" i="1" dirty="0"/>
              <a:t>c’</a:t>
            </a:r>
            <a:r>
              <a:rPr lang="en-US" sz="2000" dirty="0"/>
              <a:t> will not be needed in an optimal solution if the infinite extension has non-positive value.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2743200"/>
          </a:xfrm>
        </p:spPr>
        <p:txBody>
          <a:bodyPr/>
          <a:lstStyle/>
          <a:p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n, t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  <a:r>
              <a:rPr lang="en-US" i="1" dirty="0"/>
              <a:t>, p</a:t>
            </a:r>
            <a:r>
              <a:rPr lang="en-US" dirty="0"/>
              <a:t>): random graph with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i="1" dirty="0"/>
              <a:t>n</a:t>
            </a:r>
            <a:r>
              <a:rPr lang="en-US" b="0" dirty="0"/>
              <a:t> patient-donor pairs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i="1" dirty="0"/>
              <a:t>t</a:t>
            </a:r>
            <a:r>
              <a:rPr lang="en-US" b="0" dirty="0"/>
              <a:t>(</a:t>
            </a:r>
            <a:r>
              <a:rPr lang="en-US" b="0" i="1" dirty="0"/>
              <a:t>n</a:t>
            </a:r>
            <a:r>
              <a:rPr lang="en-US" b="0" dirty="0"/>
              <a:t>) altruistic donors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Probability </a:t>
            </a:r>
            <a:r>
              <a:rPr lang="en-US" b="0" dirty="0" err="1"/>
              <a:t>Θ</a:t>
            </a:r>
            <a:r>
              <a:rPr lang="en-US" b="0" dirty="0"/>
              <a:t>(1/</a:t>
            </a:r>
            <a:r>
              <a:rPr lang="en-US" b="0" i="1" dirty="0"/>
              <a:t>n</a:t>
            </a:r>
            <a:r>
              <a:rPr lang="en-US" b="0" dirty="0"/>
              <a:t>) of incoming edges</a:t>
            </a:r>
          </a:p>
          <a:p>
            <a:r>
              <a:rPr lang="en-US" dirty="0"/>
              <a:t>Constant transplant success probability </a:t>
            </a:r>
            <a:r>
              <a:rPr lang="en-US" i="1" dirty="0"/>
              <a:t>q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3810000"/>
            <a:ext cx="8229600" cy="2743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  <a:endParaRPr lang="en-US" dirty="0"/>
          </a:p>
          <a:p>
            <a:endParaRPr lang="en-US" dirty="0"/>
          </a:p>
          <a:p>
            <a:r>
              <a:rPr lang="en-US" sz="2000" dirty="0"/>
              <a:t>For all </a:t>
            </a:r>
            <a:r>
              <a:rPr lang="en-US" sz="2000" i="1" dirty="0"/>
              <a:t>q</a:t>
            </a:r>
            <a:r>
              <a:rPr lang="en-US" sz="2000" dirty="0"/>
              <a:t>∈ (0,1) and </a:t>
            </a:r>
            <a:r>
              <a:rPr lang="en-US" sz="2000" i="1" dirty="0"/>
              <a:t>α</a:t>
            </a:r>
            <a:r>
              <a:rPr lang="en-US" sz="2000" dirty="0"/>
              <a:t>,</a:t>
            </a:r>
            <a:r>
              <a:rPr lang="en-US" sz="2000" i="1" dirty="0"/>
              <a:t> β </a:t>
            </a:r>
            <a:r>
              <a:rPr lang="en-US" sz="2000" dirty="0"/>
              <a:t>&gt; 0, given a large </a:t>
            </a:r>
            <a:r>
              <a:rPr lang="en-US" sz="2000" i="1" dirty="0"/>
              <a:t>G</a:t>
            </a:r>
            <a:r>
              <a:rPr lang="en-US" sz="2000" dirty="0"/>
              <a:t>(</a:t>
            </a:r>
            <a:r>
              <a:rPr lang="en-US" sz="2000" i="1" dirty="0"/>
              <a:t>n, αn, β</a:t>
            </a:r>
            <a:r>
              <a:rPr lang="en-US" sz="2000" dirty="0"/>
              <a:t>/</a:t>
            </a:r>
            <a:r>
              <a:rPr lang="en-US" sz="2000" i="1" dirty="0"/>
              <a:t>n</a:t>
            </a:r>
            <a:r>
              <a:rPr lang="en-US" sz="2000" dirty="0"/>
              <a:t>), </a:t>
            </a:r>
            <a:r>
              <a:rPr lang="en-US" sz="2000" dirty="0" err="1"/>
              <a:t>w.h.p</a:t>
            </a:r>
            <a:r>
              <a:rPr lang="en-US" sz="2000" dirty="0"/>
              <a:t>. there exists some matching </a:t>
            </a:r>
            <a:r>
              <a:rPr lang="en-US" sz="2000" i="1" dirty="0"/>
              <a:t>M’</a:t>
            </a:r>
            <a:r>
              <a:rPr lang="en-US" sz="2000" dirty="0"/>
              <a:t> </a:t>
            </a:r>
            <a:r>
              <a:rPr lang="en-US" sz="2000" dirty="0" err="1"/>
              <a:t>s.t.</a:t>
            </a:r>
            <a:r>
              <a:rPr lang="en-US" sz="2000" dirty="0"/>
              <a:t> for every maximum cardinality matching </a:t>
            </a:r>
            <a:r>
              <a:rPr lang="en-US" sz="2000" i="1" dirty="0"/>
              <a:t>M</a:t>
            </a:r>
            <a:r>
              <a:rPr lang="en-US" sz="2000" dirty="0"/>
              <a:t>,</a:t>
            </a:r>
          </a:p>
          <a:p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sz="2800" i="1" dirty="0" err="1"/>
              <a:t>u</a:t>
            </a:r>
            <a:r>
              <a:rPr lang="en-US" sz="2800" i="1" baseline="-25000" dirty="0" err="1"/>
              <a:t>q</a:t>
            </a:r>
            <a:r>
              <a:rPr lang="en-US" sz="2800" dirty="0"/>
              <a:t>(</a:t>
            </a:r>
            <a:r>
              <a:rPr lang="en-US" sz="2800" i="1" dirty="0"/>
              <a:t>M’</a:t>
            </a:r>
            <a:r>
              <a:rPr lang="en-US" sz="2800" dirty="0"/>
              <a:t>) </a:t>
            </a:r>
            <a:r>
              <a:rPr lang="en-US" sz="2800" i="1" dirty="0"/>
              <a:t>≥ </a:t>
            </a:r>
            <a:r>
              <a:rPr lang="en-US" sz="2800" i="1" dirty="0" err="1"/>
              <a:t>u</a:t>
            </a:r>
            <a:r>
              <a:rPr lang="en-US" sz="2800" i="1" baseline="-25000" dirty="0" err="1"/>
              <a:t>q</a:t>
            </a:r>
            <a:r>
              <a:rPr lang="en-US" sz="2800" dirty="0"/>
              <a:t>(</a:t>
            </a:r>
            <a:r>
              <a:rPr lang="en-US" sz="2800" i="1" dirty="0"/>
              <a:t>M</a:t>
            </a:r>
            <a:r>
              <a:rPr lang="en-US" sz="2800" dirty="0"/>
              <a:t>) + </a:t>
            </a:r>
            <a:r>
              <a:rPr lang="en-US" sz="2800" dirty="0" err="1"/>
              <a:t>Ω</a:t>
            </a:r>
            <a:r>
              <a:rPr lang="en-US" sz="2800" dirty="0"/>
              <a:t>(</a:t>
            </a:r>
            <a:r>
              <a:rPr lang="en-US" sz="2800" i="1" dirty="0"/>
              <a:t>n</a:t>
            </a:r>
            <a:r>
              <a:rPr lang="en-US" sz="2800" dirty="0"/>
              <a:t>)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9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Brief intuition: Counting Y-gadgets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90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every structure </a:t>
            </a:r>
            <a:r>
              <a:rPr lang="en-US" i="1" dirty="0"/>
              <a:t>X</a:t>
            </a:r>
            <a:r>
              <a:rPr lang="en-US" dirty="0"/>
              <a:t> of constant size, </a:t>
            </a:r>
            <a:r>
              <a:rPr lang="en-US" dirty="0" err="1"/>
              <a:t>w.h.p</a:t>
            </a:r>
            <a:r>
              <a:rPr lang="en-US" dirty="0"/>
              <a:t>. can find </a:t>
            </a:r>
            <a:r>
              <a:rPr lang="en-US" i="1" dirty="0" err="1"/>
              <a:t>Ω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structures isomorphic to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i="1" dirty="0"/>
              <a:t>and isolated from the rest of the graph</a:t>
            </a:r>
            <a:endParaRPr lang="en-US" dirty="0"/>
          </a:p>
          <a:p>
            <a:r>
              <a:rPr lang="en-US" dirty="0"/>
              <a:t>Label them (alt vs. pair): flip weighted coins, constant fraction are labeled correctly </a:t>
            </a:r>
            <a:r>
              <a:rPr lang="en-US" dirty="0">
                <a:sym typeface="Wingdings"/>
              </a:rPr>
              <a:t> constant × </a:t>
            </a:r>
            <a:r>
              <a:rPr lang="en-US" i="1" dirty="0" err="1">
                <a:sym typeface="Wingdings"/>
              </a:rPr>
              <a:t>Ω</a:t>
            </a:r>
            <a:r>
              <a:rPr lang="en-US" dirty="0">
                <a:sym typeface="Wingdings"/>
              </a:rPr>
              <a:t>(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) = </a:t>
            </a:r>
            <a:r>
              <a:rPr lang="en-US" i="1" dirty="0" err="1"/>
              <a:t>Ω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r>
              <a:rPr lang="en-US" dirty="0"/>
              <a:t>Direct the edges: flip 50/50 coins, constant fraction are entirely directed correctly </a:t>
            </a:r>
            <a:r>
              <a:rPr lang="en-US" dirty="0">
                <a:sym typeface="Wingdings"/>
              </a:rPr>
              <a:t> constant × </a:t>
            </a:r>
            <a:r>
              <a:rPr lang="en-US" i="1" dirty="0" err="1">
                <a:sym typeface="Wingdings"/>
              </a:rPr>
              <a:t>Ω</a:t>
            </a:r>
            <a:r>
              <a:rPr lang="en-US" dirty="0">
                <a:sym typeface="Wingdings"/>
              </a:rPr>
              <a:t>(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) = </a:t>
            </a:r>
            <a:r>
              <a:rPr lang="en-US" i="1" dirty="0" err="1"/>
              <a:t>Ω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pic>
        <p:nvPicPr>
          <p:cNvPr id="5" name="Picture 4" descr="y_ga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513112"/>
            <a:ext cx="5994400" cy="3162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1" y="1295400"/>
            <a:ext cx="8191500" cy="20247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 the “most stringent” fairness rule: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lexicographic_str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860176"/>
            <a:ext cx="7010400" cy="8068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95300" y="3581400"/>
            <a:ext cx="8153400" cy="2819400"/>
            <a:chOff x="495300" y="3581400"/>
            <a:chExt cx="8153400" cy="2819400"/>
          </a:xfrm>
        </p:grpSpPr>
        <p:sp>
          <p:nvSpPr>
            <p:cNvPr id="4" name="Rounded Rectangle 3"/>
            <p:cNvSpPr/>
            <p:nvPr/>
          </p:nvSpPr>
          <p:spPr>
            <a:xfrm>
              <a:off x="495300" y="3581400"/>
              <a:ext cx="8153400" cy="28194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i="1" dirty="0"/>
                <a:t>Theorem</a:t>
              </a:r>
            </a:p>
            <a:p>
              <a:pPr algn="ctr"/>
              <a:endParaRPr lang="en-US" dirty="0"/>
            </a:p>
            <a:p>
              <a:r>
                <a:rPr lang="en-US" dirty="0"/>
                <a:t>Assume “reasonable” level of sensitization and “reasonable” distribution of blood types.  Then, almost surely as </a:t>
              </a:r>
              <a:r>
                <a:rPr lang="en-US" i="1" dirty="0"/>
                <a:t>n</a:t>
              </a:r>
              <a:r>
                <a:rPr lang="en-US" dirty="0"/>
                <a:t> </a:t>
              </a:r>
              <a:r>
                <a:rPr lang="en-US" dirty="0">
                  <a:sym typeface="Wingdings"/>
                </a:rPr>
                <a:t> ∞,</a:t>
              </a:r>
            </a:p>
            <a:p>
              <a:endParaRPr lang="en-US" dirty="0">
                <a:sym typeface="Wingdings"/>
              </a:endParaRPr>
            </a:p>
            <a:p>
              <a:endParaRPr lang="en-US" dirty="0">
                <a:sym typeface="Wingdings"/>
              </a:endParaRPr>
            </a:p>
            <a:p>
              <a:endParaRPr lang="en-US" dirty="0">
                <a:sym typeface="Wingdings"/>
              </a:endParaRPr>
            </a:p>
            <a:p>
              <a:endParaRPr lang="en-US" dirty="0">
                <a:sym typeface="Wingdings"/>
              </a:endParaRPr>
            </a:p>
            <a:p>
              <a:r>
                <a:rPr lang="en-US" dirty="0">
                  <a:sym typeface="Wingdings"/>
                </a:rPr>
                <a:t>(And this is achieved using cycles of length at most 3.) </a:t>
              </a:r>
              <a:r>
                <a:rPr lang="en-US" dirty="0"/>
                <a:t> </a:t>
              </a:r>
            </a:p>
          </p:txBody>
        </p:sp>
        <p:pic>
          <p:nvPicPr>
            <p:cNvPr id="8" name="Picture 7" descr="pof_boun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4953000"/>
              <a:ext cx="3505200" cy="80118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1657" cy="1371600"/>
          </a:xfrm>
        </p:spPr>
        <p:txBody>
          <a:bodyPr>
            <a:normAutofit/>
          </a:bodyPr>
          <a:lstStyle/>
          <a:p>
            <a:r>
              <a:rPr lang="en-US" sz="3200" dirty="0"/>
              <a:t>A Simple Integer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94" y="1413626"/>
            <a:ext cx="435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(“Best” = max weight, myopic matching)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178471" y="5410199"/>
            <a:ext cx="3614292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“Simple” </a:t>
            </a:r>
            <a:r>
              <a:rPr lang="is-IS" sz="3200" dirty="0"/>
              <a:t>…?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442856" y="1368376"/>
            <a:ext cx="17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[Roth et al. 04, 05, </a:t>
            </a:r>
            <a:br>
              <a:rPr lang="en-US" sz="1200" dirty="0"/>
            </a:br>
            <a:r>
              <a:rPr lang="en-US" sz="1200" dirty="0"/>
              <a:t> Abraham et al. 07]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8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883841" y="381000"/>
            <a:ext cx="1688159" cy="2667000"/>
            <a:chOff x="2883841" y="381000"/>
            <a:chExt cx="1688159" cy="2667000"/>
          </a:xfrm>
        </p:grpSpPr>
        <p:sp>
          <p:nvSpPr>
            <p:cNvPr id="10" name="TextBox 9"/>
            <p:cNvSpPr txBox="1"/>
            <p:nvPr/>
          </p:nvSpPr>
          <p:spPr>
            <a:xfrm>
              <a:off x="2895600" y="381000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Linear efficiency loss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883841" y="1905000"/>
              <a:ext cx="1524000" cy="114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endCxn id="5" idx="0"/>
            </p:cNvCxnSpPr>
            <p:nvPr/>
          </p:nvCxnSpPr>
          <p:spPr>
            <a:xfrm>
              <a:off x="3645841" y="9906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289323" y="4876800"/>
            <a:ext cx="2854677" cy="1250008"/>
            <a:chOff x="6289323" y="4876800"/>
            <a:chExt cx="2854677" cy="1250008"/>
          </a:xfrm>
        </p:grpSpPr>
        <p:sp>
          <p:nvSpPr>
            <p:cNvPr id="6" name="Rounded Rectangle 5"/>
            <p:cNvSpPr/>
            <p:nvPr/>
          </p:nvSpPr>
          <p:spPr>
            <a:xfrm>
              <a:off x="6289323" y="5269558"/>
              <a:ext cx="1143000" cy="85725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3" idx="2"/>
              <a:endCxn id="6" idx="3"/>
            </p:cNvCxnSpPr>
            <p:nvPr/>
          </p:nvCxnSpPr>
          <p:spPr>
            <a:xfrm flipH="1">
              <a:off x="7432323" y="5246132"/>
              <a:ext cx="873477" cy="45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467600" y="48768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Sublinear</a:t>
              </a:r>
              <a:r>
                <a:rPr lang="en-US" dirty="0"/>
                <a:t> loss</a:t>
              </a:r>
            </a:p>
          </p:txBody>
        </p:sp>
      </p:grpSp>
      <p:pic>
        <p:nvPicPr>
          <p:cNvPr id="4" name="Picture 3" descr="fig_allocation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31" t="35096" r="29726" b="34557"/>
          <a:stretch/>
        </p:blipFill>
        <p:spPr>
          <a:xfrm>
            <a:off x="1181100" y="9300"/>
            <a:ext cx="6781800" cy="6839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1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Better static optimization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two main methods for solving big IPs for kidney exchange:</a:t>
            </a:r>
          </a:p>
          <a:p>
            <a:pPr lvl="1"/>
            <a:r>
              <a:rPr lang="en-US" dirty="0"/>
              <a:t>Branch-and-price = B&amp;B + column generation</a:t>
            </a:r>
          </a:p>
          <a:p>
            <a:pPr lvl="1"/>
            <a:r>
              <a:rPr lang="en-US" dirty="0"/>
              <a:t>Constraint generation</a:t>
            </a:r>
          </a:p>
          <a:p>
            <a:r>
              <a:rPr lang="en-US" dirty="0"/>
              <a:t>Many different ways to do these:</a:t>
            </a:r>
          </a:p>
          <a:p>
            <a:pPr lvl="1"/>
            <a:r>
              <a:rPr lang="en-US" dirty="0"/>
              <a:t>E.g., how do I solve the pricing problem?</a:t>
            </a:r>
          </a:p>
          <a:p>
            <a:pPr lvl="1"/>
            <a:r>
              <a:rPr lang="en-US" dirty="0"/>
              <a:t>E.g., which constraints should I add to the model?</a:t>
            </a:r>
          </a:p>
          <a:p>
            <a:r>
              <a:rPr lang="en-US" dirty="0"/>
              <a:t>Big runtime changes </a:t>
            </a:r>
            <a:r>
              <a:rPr lang="en-US" sz="1400" dirty="0"/>
              <a:t>[Anderson et al. PNAS-2015, </a:t>
            </a:r>
            <a:r>
              <a:rPr lang="en-US" sz="1400" dirty="0" err="1"/>
              <a:t>Glorie</a:t>
            </a:r>
            <a:r>
              <a:rPr lang="en-US" sz="1400" dirty="0"/>
              <a:t> et al. MSOM-2014]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Basic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88330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[Abraham </a:t>
            </a:r>
            <a:r>
              <a:rPr lang="en-US" sz="1200" dirty="0"/>
              <a:t>et al. 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4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for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Builds on the prize-collecting traveling salesperson problem</a:t>
            </a:r>
            <a:r>
              <a:rPr lang="en-US" sz="1600" dirty="0"/>
              <a:t> [</a:t>
            </a:r>
            <a:r>
              <a:rPr lang="en-US" sz="1600" dirty="0" err="1"/>
              <a:t>Balas</a:t>
            </a:r>
            <a:r>
              <a:rPr lang="en-US" sz="1600" dirty="0"/>
              <a:t> Networks-89]</a:t>
            </a:r>
            <a:endParaRPr lang="en-US" dirty="0"/>
          </a:p>
          <a:p>
            <a:pPr lvl="1"/>
            <a:r>
              <a:rPr lang="en-US" dirty="0"/>
              <a:t>PC-TSP: visit each city (patient-donor pair) exactly once, but with the additional option to pay some penalty to skip a city (penalized for leaving pairs unmatched)</a:t>
            </a:r>
          </a:p>
          <a:p>
            <a:r>
              <a:rPr lang="en-US" dirty="0"/>
              <a:t>They maintain decision variables for all cycles of length at most </a:t>
            </a:r>
            <a:r>
              <a:rPr lang="en-US" i="1" dirty="0"/>
              <a:t>L</a:t>
            </a:r>
            <a:r>
              <a:rPr lang="en-US" dirty="0"/>
              <a:t>, but build chains in the final solution from decision variables associated with individual edges</a:t>
            </a:r>
          </a:p>
          <a:p>
            <a:r>
              <a:rPr lang="en-US" dirty="0"/>
              <a:t>Then, an exponential number of constraints could be required to prevent the solver from including chains of length greater than </a:t>
            </a:r>
            <a:r>
              <a:rPr lang="en-US" i="1" dirty="0"/>
              <a:t>K</a:t>
            </a:r>
            <a:r>
              <a:rPr lang="en-US" dirty="0"/>
              <a:t>; these are generated incrementally until optimality is proved.</a:t>
            </a:r>
          </a:p>
          <a:p>
            <a:pPr lvl="1"/>
            <a:r>
              <a:rPr lang="en-US" dirty="0"/>
              <a:t>Leverage cut generation from PC-TSP literature to provide stronger (i.e. tighter) IP formulation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93058" y="1041144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[Anderson et al. PNAS-2015]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69629" cy="1371600"/>
          </a:xfrm>
        </p:spPr>
        <p:txBody>
          <a:bodyPr/>
          <a:lstStyle/>
          <a:p>
            <a:r>
              <a:rPr lang="en-US" dirty="0"/>
              <a:t>Best Edge Formulation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3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[Anderson et al. 15]</a:t>
            </a:r>
          </a:p>
        </p:txBody>
      </p:sp>
      <p:sp>
        <p:nvSpPr>
          <p:cNvPr id="7" name="Oval 6"/>
          <p:cNvSpPr/>
          <p:nvPr/>
        </p:nvSpPr>
        <p:spPr>
          <a:xfrm>
            <a:off x="979714" y="1937657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1738991" y="3265396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824591" y="4582884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Oval 10"/>
          <p:cNvSpPr/>
          <p:nvPr/>
        </p:nvSpPr>
        <p:spPr>
          <a:xfrm>
            <a:off x="6753678" y="3945919"/>
            <a:ext cx="914400" cy="914400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Oval 11"/>
          <p:cNvSpPr/>
          <p:nvPr/>
        </p:nvSpPr>
        <p:spPr>
          <a:xfrm>
            <a:off x="4961270" y="52212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827359" y="27274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43250" y="4582885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143250" y="213920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2" idx="6"/>
            <a:endCxn id="11" idx="3"/>
          </p:cNvCxnSpPr>
          <p:nvPr/>
        </p:nvCxnSpPr>
        <p:spPr>
          <a:xfrm flipV="1">
            <a:off x="5875670" y="4726408"/>
            <a:ext cx="1011919" cy="952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5" idx="3"/>
          </p:cNvCxnSpPr>
          <p:nvPr/>
        </p:nvCxnSpPr>
        <p:spPr>
          <a:xfrm flipV="1">
            <a:off x="2653391" y="2919690"/>
            <a:ext cx="623770" cy="80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  <a:endCxn id="13" idx="3"/>
          </p:cNvCxnSpPr>
          <p:nvPr/>
        </p:nvCxnSpPr>
        <p:spPr>
          <a:xfrm flipV="1">
            <a:off x="2653391" y="3507930"/>
            <a:ext cx="2307879" cy="21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14" idx="1"/>
          </p:cNvCxnSpPr>
          <p:nvPr/>
        </p:nvCxnSpPr>
        <p:spPr>
          <a:xfrm>
            <a:off x="2653391" y="3722596"/>
            <a:ext cx="623770" cy="994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6"/>
            <a:endCxn id="14" idx="2"/>
          </p:cNvCxnSpPr>
          <p:nvPr/>
        </p:nvCxnSpPr>
        <p:spPr>
          <a:xfrm>
            <a:off x="1738991" y="5040084"/>
            <a:ext cx="140425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6"/>
            <a:endCxn id="15" idx="2"/>
          </p:cNvCxnSpPr>
          <p:nvPr/>
        </p:nvCxnSpPr>
        <p:spPr>
          <a:xfrm>
            <a:off x="1894114" y="2394857"/>
            <a:ext cx="1249136" cy="20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1" idx="1"/>
          </p:cNvCxnSpPr>
          <p:nvPr/>
        </p:nvCxnSpPr>
        <p:spPr>
          <a:xfrm>
            <a:off x="5607848" y="3507930"/>
            <a:ext cx="1279741" cy="5719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  <a:endCxn id="13" idx="2"/>
          </p:cNvCxnSpPr>
          <p:nvPr/>
        </p:nvCxnSpPr>
        <p:spPr>
          <a:xfrm>
            <a:off x="4057650" y="2596401"/>
            <a:ext cx="769709" cy="58824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4"/>
            <a:endCxn id="12" idx="0"/>
          </p:cNvCxnSpPr>
          <p:nvPr/>
        </p:nvCxnSpPr>
        <p:spPr>
          <a:xfrm>
            <a:off x="5284559" y="3641841"/>
            <a:ext cx="133911" cy="15794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  <a:endCxn id="14" idx="6"/>
          </p:cNvCxnSpPr>
          <p:nvPr/>
        </p:nvCxnSpPr>
        <p:spPr>
          <a:xfrm flipH="1" flipV="1">
            <a:off x="4057650" y="5040085"/>
            <a:ext cx="1037531" cy="9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5670" y="1880380"/>
            <a:ext cx="311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into </a:t>
            </a:r>
            <a:r>
              <a:rPr lang="en-US" i="1" dirty="0"/>
              <a:t>v</a:t>
            </a:r>
            <a:r>
              <a:rPr lang="en-US" dirty="0"/>
              <a:t> from a chain</a:t>
            </a:r>
          </a:p>
          <a:p>
            <a:r>
              <a:rPr lang="en-US" b="1" dirty="0"/>
              <a:t>Then:</a:t>
            </a:r>
            <a:r>
              <a:rPr lang="en-US" dirty="0"/>
              <a:t> at least as much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across cuts from {A}</a:t>
            </a:r>
            <a:endParaRPr lang="en-US" b="1" dirty="0"/>
          </a:p>
        </p:txBody>
      </p:sp>
      <p:grpSp>
        <p:nvGrpSpPr>
          <p:cNvPr id="73" name="Group 72"/>
          <p:cNvGrpSpPr/>
          <p:nvPr/>
        </p:nvGrpSpPr>
        <p:grpSpPr>
          <a:xfrm>
            <a:off x="6139543" y="2919690"/>
            <a:ext cx="686197" cy="3215951"/>
            <a:chOff x="6139543" y="2919690"/>
            <a:chExt cx="686197" cy="3215951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139543" y="2919690"/>
              <a:ext cx="511628" cy="321595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197196" y="31846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C1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06539" y="3265396"/>
            <a:ext cx="1499093" cy="2925463"/>
            <a:chOff x="4506539" y="3265396"/>
            <a:chExt cx="1499093" cy="2925463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4506539" y="3265396"/>
              <a:ext cx="1499093" cy="292546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741687" y="48054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204903" y="223306"/>
            <a:ext cx="5478957" cy="5123404"/>
            <a:chOff x="4204903" y="223306"/>
            <a:chExt cx="5478957" cy="5123404"/>
          </a:xfrm>
        </p:grpSpPr>
        <p:sp>
          <p:nvSpPr>
            <p:cNvPr id="67" name="Arc 66"/>
            <p:cNvSpPr/>
            <p:nvPr/>
          </p:nvSpPr>
          <p:spPr>
            <a:xfrm rot="10196566">
              <a:off x="4456977" y="223306"/>
              <a:ext cx="5226883" cy="5123404"/>
            </a:xfrm>
            <a:prstGeom prst="arc">
              <a:avLst>
                <a:gd name="adj1" fmla="val 16297703"/>
                <a:gd name="adj2" fmla="val 1799717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04903" y="1823990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370311" y="5415243"/>
            <a:ext cx="152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600" b="1" dirty="0"/>
              <a:t>…</a:t>
            </a:r>
            <a:endParaRPr lang="en-US" sz="3600" b="1" dirty="0"/>
          </a:p>
        </p:txBody>
      </p:sp>
      <p:grpSp>
        <p:nvGrpSpPr>
          <p:cNvPr id="76" name="Group 75"/>
          <p:cNvGrpSpPr/>
          <p:nvPr/>
        </p:nvGrpSpPr>
        <p:grpSpPr>
          <a:xfrm>
            <a:off x="2587797" y="1834876"/>
            <a:ext cx="628544" cy="4300765"/>
            <a:chOff x="2587797" y="1834876"/>
            <a:chExt cx="628544" cy="4300765"/>
          </a:xfrm>
        </p:grpSpPr>
        <p:cxnSp>
          <p:nvCxnSpPr>
            <p:cNvPr id="71" name="Straight Connector 70"/>
            <p:cNvCxnSpPr/>
            <p:nvPr/>
          </p:nvCxnSpPr>
          <p:spPr>
            <a:xfrm flipH="1">
              <a:off x="2653391" y="1880380"/>
              <a:ext cx="311885" cy="425526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587797" y="1834876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Ck</a:t>
              </a:r>
              <a:endParaRPr lang="en-US" sz="14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68143" cy="1371600"/>
          </a:xfrm>
        </p:spPr>
        <p:txBody>
          <a:bodyPr/>
          <a:lstStyle/>
          <a:p>
            <a:r>
              <a:rPr lang="en-US" dirty="0"/>
              <a:t>Review: Cycle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155371"/>
            <a:ext cx="7620000" cy="4373563"/>
          </a:xfrm>
        </p:spPr>
        <p:txBody>
          <a:bodyPr/>
          <a:lstStyle/>
          <a:p>
            <a:r>
              <a:rPr lang="en-US" dirty="0"/>
              <a:t>Binary variable </a:t>
            </a:r>
            <a:r>
              <a:rPr lang="en-US" i="1" dirty="0"/>
              <a:t>x</a:t>
            </a:r>
            <a:r>
              <a:rPr lang="en-US" i="1" baseline="-25000" dirty="0"/>
              <a:t>c</a:t>
            </a:r>
            <a:r>
              <a:rPr lang="en-US" dirty="0"/>
              <a:t> for each cycle/chain </a:t>
            </a:r>
            <a:r>
              <a:rPr lang="en-US" i="1" dirty="0"/>
              <a:t>c</a:t>
            </a:r>
            <a:r>
              <a:rPr lang="en-US" dirty="0"/>
              <a:t> of length at most </a:t>
            </a:r>
            <a:r>
              <a:rPr lang="en-US" i="1" dirty="0"/>
              <a:t>L</a:t>
            </a:r>
          </a:p>
          <a:p>
            <a:pPr marL="0" indent="0">
              <a:buNone/>
            </a:pPr>
            <a:r>
              <a:rPr lang="en-US" b="1" dirty="0"/>
              <a:t>Maximize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Σ</a:t>
            </a:r>
            <a:r>
              <a:rPr lang="en-US" dirty="0"/>
              <a:t> |</a:t>
            </a:r>
            <a:r>
              <a:rPr lang="en-US" dirty="0" err="1"/>
              <a:t>c|</a:t>
            </a:r>
            <a:r>
              <a:rPr lang="en-US" i="1" dirty="0" err="1"/>
              <a:t>x</a:t>
            </a:r>
            <a:r>
              <a:rPr lang="en-US" i="1" baseline="-25000" dirty="0" err="1"/>
              <a:t>c</a:t>
            </a:r>
            <a:endParaRPr lang="en-US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err="1"/>
              <a:t>Σ</a:t>
            </a:r>
            <a:r>
              <a:rPr lang="en-US" i="1" baseline="-25000" dirty="0" err="1"/>
              <a:t>c</a:t>
            </a:r>
            <a:r>
              <a:rPr lang="en-US" baseline="-25000" dirty="0"/>
              <a:t> : </a:t>
            </a:r>
            <a:r>
              <a:rPr lang="en-US" i="1" baseline="-25000" dirty="0" err="1"/>
              <a:t>i</a:t>
            </a:r>
            <a:r>
              <a:rPr lang="en-US" baseline="-25000" dirty="0"/>
              <a:t> in </a:t>
            </a:r>
            <a:r>
              <a:rPr lang="en-US" i="1" baseline="-25000" dirty="0"/>
              <a:t>c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≤ 1	for each vertex </a:t>
            </a:r>
            <a:r>
              <a:rPr lang="en-US" i="1" dirty="0" err="1"/>
              <a:t>i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-168275" y="1371600"/>
            <a:ext cx="541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Objective = maximum cardinality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DFS to solve pricing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Pricing problem:</a:t>
            </a:r>
          </a:p>
          <a:p>
            <a:pPr lvl="1"/>
            <a:r>
              <a:rPr lang="en-US" dirty="0"/>
              <a:t>Optimal dual solution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to reduced model</a:t>
            </a:r>
          </a:p>
          <a:p>
            <a:pPr lvl="1"/>
            <a:r>
              <a:rPr lang="en-US" dirty="0"/>
              <a:t>Find non-basic variables with </a:t>
            </a:r>
            <a:r>
              <a:rPr lang="en-US" b="1" dirty="0"/>
              <a:t>positive price</a:t>
            </a:r>
            <a:r>
              <a:rPr lang="en-US" dirty="0"/>
              <a:t> (for a maximization problem)</a:t>
            </a:r>
          </a:p>
          <a:p>
            <a:pPr lvl="2"/>
            <a:r>
              <a:rPr lang="en-US" dirty="0"/>
              <a:t>0 &lt; weight of cycle – sum of duals in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of constituent vertices</a:t>
            </a:r>
          </a:p>
          <a:p>
            <a:r>
              <a:rPr lang="en-US" dirty="0"/>
              <a:t>First approach </a:t>
            </a:r>
            <a:r>
              <a:rPr lang="en-US" sz="1600" dirty="0"/>
              <a:t>[Abraham et al. EC-2007]</a:t>
            </a:r>
            <a:r>
              <a:rPr lang="en-US" dirty="0"/>
              <a:t> </a:t>
            </a:r>
            <a:r>
              <a:rPr lang="en-US" i="1" dirty="0"/>
              <a:t>explicitly</a:t>
            </a:r>
            <a:r>
              <a:rPr lang="en-US" dirty="0"/>
              <a:t> prices all feasible cycles and chains through a DFS</a:t>
            </a:r>
          </a:p>
          <a:p>
            <a:pPr lvl="1"/>
            <a:r>
              <a:rPr lang="en-US" dirty="0"/>
              <a:t>Can speed this up in various ways, but proving </a:t>
            </a:r>
            <a:r>
              <a:rPr lang="en-US" b="1" dirty="0"/>
              <a:t>no positive price cycles</a:t>
            </a:r>
            <a:r>
              <a:rPr lang="en-US" dirty="0"/>
              <a:t> </a:t>
            </a:r>
            <a:r>
              <a:rPr lang="en-US" b="1" dirty="0"/>
              <a:t>exist </a:t>
            </a:r>
            <a:r>
              <a:rPr lang="en-US" dirty="0"/>
              <a:t>still takes time poly in chain/cycle cap = bad for even reasonable caps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0200" y="1109246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[Abraham et al. PNAS-2015]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Right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Idea: solve structured optimization problem that </a:t>
            </a:r>
            <a:r>
              <a:rPr lang="en-US" dirty="0">
                <a:solidFill>
                  <a:schemeClr val="tx2"/>
                </a:solidFill>
              </a:rPr>
              <a:t>implicitly</a:t>
            </a:r>
            <a:r>
              <a:rPr lang="en-US" dirty="0"/>
              <a:t> prices variables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Price: </a:t>
            </a:r>
            <a:r>
              <a:rPr lang="en-US" i="1" dirty="0" err="1"/>
              <a:t>w</a:t>
            </a:r>
            <a:r>
              <a:rPr lang="en-US" i="1" baseline="-25000" dirty="0" err="1"/>
              <a:t>c</a:t>
            </a:r>
            <a:r>
              <a:rPr lang="en-US" dirty="0"/>
              <a:t> – </a:t>
            </a:r>
            <a:r>
              <a:rPr lang="en-US" dirty="0" err="1"/>
              <a:t>Σ</a:t>
            </a:r>
            <a:r>
              <a:rPr lang="en-US" i="1" baseline="-25000" dirty="0" err="1"/>
              <a:t>v</a:t>
            </a:r>
            <a:r>
              <a:rPr lang="en-US" i="1" baseline="-25000" dirty="0"/>
              <a:t> in c</a:t>
            </a:r>
            <a:r>
              <a:rPr lang="en-US" dirty="0"/>
              <a:t>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  =    </a:t>
            </a:r>
            <a:r>
              <a:rPr lang="en-US" dirty="0" err="1"/>
              <a:t>Σ</a:t>
            </a:r>
            <a:r>
              <a:rPr lang="en-US" i="1" baseline="-25000" dirty="0" err="1"/>
              <a:t>e</a:t>
            </a:r>
            <a:r>
              <a:rPr lang="en-US" i="1" baseline="-25000" dirty="0"/>
              <a:t> in c</a:t>
            </a:r>
            <a:r>
              <a:rPr lang="en-US" dirty="0"/>
              <a:t> </a:t>
            </a:r>
            <a:r>
              <a:rPr lang="en-US" i="1" dirty="0"/>
              <a:t>w</a:t>
            </a:r>
            <a:r>
              <a:rPr lang="en-US" i="1" baseline="-25000" dirty="0"/>
              <a:t>e</a:t>
            </a:r>
            <a:r>
              <a:rPr lang="en-US" dirty="0"/>
              <a:t> – </a:t>
            </a:r>
            <a:r>
              <a:rPr lang="en-US" dirty="0" err="1"/>
              <a:t>Σ</a:t>
            </a:r>
            <a:r>
              <a:rPr lang="en-US" i="1" baseline="-25000" dirty="0" err="1"/>
              <a:t>v</a:t>
            </a:r>
            <a:r>
              <a:rPr lang="en-US" i="1" baseline="-25000" dirty="0"/>
              <a:t> in c</a:t>
            </a:r>
            <a:r>
              <a:rPr lang="en-US" dirty="0"/>
              <a:t>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  =</a:t>
            </a:r>
            <a:r>
              <a:rPr lang="en-US" dirty="0"/>
              <a:t>    </a:t>
            </a:r>
            <a:r>
              <a:rPr lang="en-US" dirty="0" err="1"/>
              <a:t>Σ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 in c</a:t>
            </a:r>
            <a:r>
              <a:rPr lang="en-US" dirty="0"/>
              <a:t> [</a:t>
            </a:r>
            <a:r>
              <a:rPr lang="en-US" i="1" dirty="0"/>
              <a:t>w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  <a:r>
              <a:rPr lang="en-US" dirty="0"/>
              <a:t> –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dirty="0"/>
              <a:t>]</a:t>
            </a:r>
          </a:p>
          <a:p>
            <a:r>
              <a:rPr lang="en-US" dirty="0"/>
              <a:t>Take </a:t>
            </a:r>
            <a:r>
              <a:rPr lang="en-US" i="1" dirty="0"/>
              <a:t>G</a:t>
            </a:r>
            <a:r>
              <a:rPr lang="en-US" dirty="0"/>
              <a:t>, create </a:t>
            </a:r>
            <a:r>
              <a:rPr lang="en-US" i="1" dirty="0"/>
              <a:t>G’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all edges </a:t>
            </a:r>
            <a:r>
              <a:rPr lang="en-US" i="1" dirty="0"/>
              <a:t>e</a:t>
            </a:r>
            <a:r>
              <a:rPr lang="en-US" dirty="0"/>
              <a:t> =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are reweighted </a:t>
            </a:r>
            <a:r>
              <a:rPr lang="en-US" i="1" dirty="0"/>
              <a:t>r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  <a:r>
              <a:rPr lang="en-US" dirty="0"/>
              <a:t> =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i="1" dirty="0"/>
              <a:t>w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</a:p>
          <a:p>
            <a:pPr lvl="1"/>
            <a:r>
              <a:rPr lang="en-US" dirty="0"/>
              <a:t>Positive price cycles in </a:t>
            </a:r>
            <a:r>
              <a:rPr lang="en-US" i="1" dirty="0"/>
              <a:t>G</a:t>
            </a:r>
            <a:r>
              <a:rPr lang="en-US" dirty="0"/>
              <a:t> = negative weight cycles in </a:t>
            </a:r>
            <a:r>
              <a:rPr lang="en-US" i="1" dirty="0"/>
              <a:t>G’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Bellman-Ford finds shortest paths</a:t>
            </a:r>
          </a:p>
          <a:p>
            <a:pPr lvl="1"/>
            <a:r>
              <a:rPr lang="en-US" dirty="0"/>
              <a:t>Undefined in graphs with negative weight</a:t>
            </a:r>
          </a:p>
          <a:p>
            <a:pPr lvl="1"/>
            <a:r>
              <a:rPr lang="en-US" dirty="0"/>
              <a:t>Adapt B-F to prevent internal looping </a:t>
            </a:r>
            <a:r>
              <a:rPr lang="en-US" dirty="0">
                <a:solidFill>
                  <a:schemeClr val="tx2"/>
                </a:solidFill>
              </a:rPr>
              <a:t>during the traversal</a:t>
            </a:r>
          </a:p>
          <a:p>
            <a:pPr lvl="2"/>
            <a:r>
              <a:rPr lang="en-US" i="1" dirty="0"/>
              <a:t>Shortest</a:t>
            </a:r>
            <a:r>
              <a:rPr lang="en-US" dirty="0"/>
              <a:t> path is NP-hard (reduce from Hamiltonian path:</a:t>
            </a:r>
          </a:p>
          <a:p>
            <a:pPr lvl="3"/>
            <a:r>
              <a:rPr lang="en-US" dirty="0"/>
              <a:t>Set edge weights to -1, given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, ask if shortest path from </a:t>
            </a:r>
            <a:r>
              <a:rPr lang="en-US" i="1" dirty="0"/>
              <a:t>u</a:t>
            </a:r>
            <a:r>
              <a:rPr lang="en-US" dirty="0"/>
              <a:t> to </a:t>
            </a:r>
            <a:r>
              <a:rPr lang="en-US" i="1" dirty="0"/>
              <a:t>v </a:t>
            </a:r>
            <a:r>
              <a:rPr lang="en-US" dirty="0"/>
              <a:t>is weight </a:t>
            </a:r>
            <a:r>
              <a:rPr lang="en-US" i="1" dirty="0"/>
              <a:t>1</a:t>
            </a:r>
            <a:r>
              <a:rPr lang="en-US" dirty="0"/>
              <a:t>-|</a:t>
            </a:r>
            <a:r>
              <a:rPr lang="en-US" i="1" dirty="0"/>
              <a:t>V</a:t>
            </a:r>
            <a:r>
              <a:rPr lang="en-US" dirty="0"/>
              <a:t>| </a:t>
            </a:r>
            <a:r>
              <a:rPr lang="en-US" dirty="0">
                <a:sym typeface="Wingdings"/>
              </a:rPr>
              <a:t> visits each vertex exactly once</a:t>
            </a:r>
          </a:p>
          <a:p>
            <a:pPr lvl="2"/>
            <a:r>
              <a:rPr lang="en-US" dirty="0">
                <a:sym typeface="Wingdings"/>
              </a:rPr>
              <a:t>We only need </a:t>
            </a:r>
            <a:r>
              <a:rPr lang="en-US" i="1" dirty="0">
                <a:sym typeface="Wingdings"/>
              </a:rPr>
              <a:t>some </a:t>
            </a:r>
            <a:r>
              <a:rPr lang="en-US" dirty="0">
                <a:sym typeface="Wingdings"/>
              </a:rPr>
              <a:t>short path (or proof that no negative cycle exists)</a:t>
            </a:r>
          </a:p>
          <a:p>
            <a:pPr lvl="1"/>
            <a:r>
              <a:rPr lang="en-US" dirty="0">
                <a:sym typeface="Wingdings"/>
              </a:rPr>
              <a:t>Now pricing runs in time </a:t>
            </a:r>
            <a:r>
              <a:rPr lang="en-US" i="1" dirty="0">
                <a:sym typeface="Wingdings"/>
              </a:rPr>
              <a:t>O</a:t>
            </a:r>
            <a:r>
              <a:rPr lang="en-US" dirty="0">
                <a:sym typeface="Wingdings"/>
              </a:rPr>
              <a:t>(|</a:t>
            </a:r>
            <a:r>
              <a:rPr lang="en-US" i="1" dirty="0">
                <a:sym typeface="Wingdings"/>
              </a:rPr>
              <a:t>V</a:t>
            </a:r>
            <a:r>
              <a:rPr lang="en-US" dirty="0">
                <a:sym typeface="Wingdings"/>
              </a:rPr>
              <a:t>||</a:t>
            </a:r>
            <a:r>
              <a:rPr lang="en-US" i="1" dirty="0">
                <a:sym typeface="Wingdings"/>
              </a:rPr>
              <a:t>E</a:t>
            </a:r>
            <a:r>
              <a:rPr lang="en-US" dirty="0">
                <a:sym typeface="Wingdings"/>
              </a:rPr>
              <a:t>|cap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8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Loop Blocking Must Be During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40185"/>
            <a:ext cx="7620000" cy="65574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(cycle cap = 3, chain cap = 6)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047" y="2049643"/>
            <a:ext cx="8245475" cy="2972174"/>
            <a:chOff x="367047" y="2049643"/>
            <a:chExt cx="8245475" cy="2972174"/>
          </a:xfrm>
        </p:grpSpPr>
        <p:sp>
          <p:nvSpPr>
            <p:cNvPr id="7" name="Oval 6"/>
            <p:cNvSpPr/>
            <p:nvPr/>
          </p:nvSpPr>
          <p:spPr>
            <a:xfrm>
              <a:off x="335302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8047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P5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972770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P7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67047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P6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52557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78493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P8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525572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69812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698122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cxnSp>
          <p:nvCxnSpPr>
            <p:cNvPr id="20" name="Straight Arrow Connector 19"/>
            <p:cNvCxnSpPr>
              <a:stCxn id="7" idx="2"/>
              <a:endCxn id="8" idx="6"/>
            </p:cNvCxnSpPr>
            <p:nvPr/>
          </p:nvCxnSpPr>
          <p:spPr>
            <a:xfrm flipH="1">
              <a:off x="2094872" y="2506843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4"/>
              <a:endCxn id="10" idx="0"/>
            </p:cNvCxnSpPr>
            <p:nvPr/>
          </p:nvCxnSpPr>
          <p:spPr>
            <a:xfrm flipH="1">
              <a:off x="824247" y="2964043"/>
              <a:ext cx="813425" cy="114337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6"/>
              <a:endCxn id="9" idx="2"/>
            </p:cNvCxnSpPr>
            <p:nvPr/>
          </p:nvCxnSpPr>
          <p:spPr>
            <a:xfrm>
              <a:off x="1281447" y="4564617"/>
              <a:ext cx="69132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6"/>
              <a:endCxn id="12" idx="2"/>
            </p:cNvCxnSpPr>
            <p:nvPr/>
          </p:nvCxnSpPr>
          <p:spPr>
            <a:xfrm>
              <a:off x="2887170" y="4564617"/>
              <a:ext cx="69132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6"/>
              <a:endCxn id="11" idx="3"/>
            </p:cNvCxnSpPr>
            <p:nvPr/>
          </p:nvCxnSpPr>
          <p:spPr>
            <a:xfrm flipV="1">
              <a:off x="4492893" y="2830132"/>
              <a:ext cx="1166590" cy="17344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" idx="6"/>
              <a:endCxn id="11" idx="2"/>
            </p:cNvCxnSpPr>
            <p:nvPr/>
          </p:nvCxnSpPr>
          <p:spPr>
            <a:xfrm>
              <a:off x="4267422" y="2506843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15" idx="2"/>
            </p:cNvCxnSpPr>
            <p:nvPr/>
          </p:nvCxnSpPr>
          <p:spPr>
            <a:xfrm>
              <a:off x="6439972" y="2506843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4"/>
              <a:endCxn id="16" idx="0"/>
            </p:cNvCxnSpPr>
            <p:nvPr/>
          </p:nvCxnSpPr>
          <p:spPr>
            <a:xfrm>
              <a:off x="8155322" y="2964043"/>
              <a:ext cx="0" cy="114337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13" idx="6"/>
            </p:cNvCxnSpPr>
            <p:nvPr/>
          </p:nvCxnSpPr>
          <p:spPr>
            <a:xfrm flipH="1">
              <a:off x="6439972" y="4564617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3" idx="0"/>
              <a:endCxn id="11" idx="4"/>
            </p:cNvCxnSpPr>
            <p:nvPr/>
          </p:nvCxnSpPr>
          <p:spPr>
            <a:xfrm flipV="1">
              <a:off x="5982772" y="2964043"/>
              <a:ext cx="0" cy="114337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614410" y="2150772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44092" y="315615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90728" y="420622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98754" y="4195285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33274" y="2148967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70167" y="3354843"/>
              <a:ext cx="58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32667" y="2148967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23810" y="335484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32667" y="460484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961128" y="3348641"/>
              <a:ext cx="586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-2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Picture 5" descr="realUNOS_mea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838200"/>
            <a:ext cx="6858000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57201" y="5856513"/>
            <a:ext cx="804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Anderson et al.’s algorithm (CG-TSP) is </a:t>
            </a:r>
            <a:r>
              <a:rPr lang="en-US" i="1" dirty="0"/>
              <a:t>very strong</a:t>
            </a:r>
            <a:r>
              <a:rPr lang="en-US" dirty="0"/>
              <a:t> for uncapped aka “infinite-length” chains, but a chain cap is often imposed in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Basic Approach #1: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9564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for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Builds on the prize-collecting traveling salesperson problem</a:t>
            </a:r>
            <a:r>
              <a:rPr lang="en-US" sz="1600" dirty="0"/>
              <a:t> [</a:t>
            </a:r>
            <a:r>
              <a:rPr lang="en-US" sz="1600" dirty="0" err="1"/>
              <a:t>Balas</a:t>
            </a:r>
            <a:r>
              <a:rPr lang="en-US" sz="1600" dirty="0"/>
              <a:t> Networks-89]</a:t>
            </a:r>
            <a:endParaRPr lang="en-US" dirty="0"/>
          </a:p>
          <a:p>
            <a:pPr lvl="1"/>
            <a:r>
              <a:rPr lang="en-US" dirty="0"/>
              <a:t>PC-TSP: visit each city (patient-donor pair) exactly once, but with the additional option to pay some penalty to skip a city (penalized for leaving pairs unmatched)</a:t>
            </a:r>
          </a:p>
          <a:p>
            <a:r>
              <a:rPr lang="en-US" dirty="0"/>
              <a:t>They maintain decision variables for all cycles of length at most </a:t>
            </a:r>
            <a:r>
              <a:rPr lang="en-US" i="1" dirty="0"/>
              <a:t>L</a:t>
            </a:r>
            <a:r>
              <a:rPr lang="en-US" dirty="0"/>
              <a:t>, but build chains in the final solution from decision variables associated with individual edges</a:t>
            </a:r>
          </a:p>
          <a:p>
            <a:r>
              <a:rPr lang="en-US" dirty="0"/>
              <a:t>Then, an exponential number of constraints could be required to prevent the solver from including chains of length greater than </a:t>
            </a:r>
            <a:r>
              <a:rPr lang="en-US" i="1" dirty="0"/>
              <a:t>K</a:t>
            </a:r>
            <a:r>
              <a:rPr lang="en-US" dirty="0"/>
              <a:t>; these are generated incrementally until optimality is proved.</a:t>
            </a:r>
          </a:p>
          <a:p>
            <a:pPr lvl="1"/>
            <a:r>
              <a:rPr lang="en-US" dirty="0"/>
              <a:t>Leverage cut generation from PC-TSP literature to provide stronger (i.e. tighter) IP formulation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4736" y="1317421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[Anderson et al. PNAS-2015]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69629" cy="1371600"/>
          </a:xfrm>
        </p:spPr>
        <p:txBody>
          <a:bodyPr/>
          <a:lstStyle/>
          <a:p>
            <a:r>
              <a:rPr lang="en-US" dirty="0"/>
              <a:t>Best Edge Formulation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3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[Anderson et al. 2015]</a:t>
            </a:r>
          </a:p>
        </p:txBody>
      </p:sp>
      <p:sp>
        <p:nvSpPr>
          <p:cNvPr id="7" name="Oval 6"/>
          <p:cNvSpPr/>
          <p:nvPr/>
        </p:nvSpPr>
        <p:spPr>
          <a:xfrm>
            <a:off x="979714" y="1937657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1738991" y="3265396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824591" y="4582884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Oval 10"/>
          <p:cNvSpPr/>
          <p:nvPr/>
        </p:nvSpPr>
        <p:spPr>
          <a:xfrm>
            <a:off x="6753678" y="3945919"/>
            <a:ext cx="914400" cy="914400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Oval 11"/>
          <p:cNvSpPr/>
          <p:nvPr/>
        </p:nvSpPr>
        <p:spPr>
          <a:xfrm>
            <a:off x="4961270" y="52212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827359" y="27274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43250" y="4582885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143250" y="213920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2" idx="6"/>
            <a:endCxn id="11" idx="3"/>
          </p:cNvCxnSpPr>
          <p:nvPr/>
        </p:nvCxnSpPr>
        <p:spPr>
          <a:xfrm flipV="1">
            <a:off x="5875670" y="4726408"/>
            <a:ext cx="1011919" cy="952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5" idx="3"/>
          </p:cNvCxnSpPr>
          <p:nvPr/>
        </p:nvCxnSpPr>
        <p:spPr>
          <a:xfrm flipV="1">
            <a:off x="2653391" y="2919690"/>
            <a:ext cx="623770" cy="80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  <a:endCxn id="13" idx="3"/>
          </p:cNvCxnSpPr>
          <p:nvPr/>
        </p:nvCxnSpPr>
        <p:spPr>
          <a:xfrm flipV="1">
            <a:off x="2653391" y="3507930"/>
            <a:ext cx="2307879" cy="21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14" idx="1"/>
          </p:cNvCxnSpPr>
          <p:nvPr/>
        </p:nvCxnSpPr>
        <p:spPr>
          <a:xfrm>
            <a:off x="2653391" y="3722596"/>
            <a:ext cx="623770" cy="994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6"/>
            <a:endCxn id="14" idx="2"/>
          </p:cNvCxnSpPr>
          <p:nvPr/>
        </p:nvCxnSpPr>
        <p:spPr>
          <a:xfrm>
            <a:off x="1738991" y="5040084"/>
            <a:ext cx="140425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6"/>
            <a:endCxn id="15" idx="2"/>
          </p:cNvCxnSpPr>
          <p:nvPr/>
        </p:nvCxnSpPr>
        <p:spPr>
          <a:xfrm>
            <a:off x="1894114" y="2394857"/>
            <a:ext cx="1249136" cy="20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1" idx="1"/>
          </p:cNvCxnSpPr>
          <p:nvPr/>
        </p:nvCxnSpPr>
        <p:spPr>
          <a:xfrm>
            <a:off x="5607848" y="3507930"/>
            <a:ext cx="1279741" cy="5719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  <a:endCxn id="13" idx="2"/>
          </p:cNvCxnSpPr>
          <p:nvPr/>
        </p:nvCxnSpPr>
        <p:spPr>
          <a:xfrm>
            <a:off x="4057650" y="2596401"/>
            <a:ext cx="769709" cy="58824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4"/>
            <a:endCxn id="12" idx="0"/>
          </p:cNvCxnSpPr>
          <p:nvPr/>
        </p:nvCxnSpPr>
        <p:spPr>
          <a:xfrm>
            <a:off x="5284559" y="3641841"/>
            <a:ext cx="133911" cy="15794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  <a:endCxn id="14" idx="6"/>
          </p:cNvCxnSpPr>
          <p:nvPr/>
        </p:nvCxnSpPr>
        <p:spPr>
          <a:xfrm flipH="1" flipV="1">
            <a:off x="4057650" y="5040085"/>
            <a:ext cx="1037531" cy="9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5670" y="1880380"/>
            <a:ext cx="311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into </a:t>
            </a:r>
            <a:r>
              <a:rPr lang="en-US" i="1" dirty="0"/>
              <a:t>v</a:t>
            </a:r>
            <a:r>
              <a:rPr lang="en-US" dirty="0"/>
              <a:t> from a chain</a:t>
            </a:r>
          </a:p>
          <a:p>
            <a:r>
              <a:rPr lang="en-US" b="1" dirty="0"/>
              <a:t>Then:</a:t>
            </a:r>
            <a:r>
              <a:rPr lang="en-US" dirty="0"/>
              <a:t> at least as much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across cuts from {A}</a:t>
            </a:r>
            <a:endParaRPr lang="en-US" b="1" dirty="0"/>
          </a:p>
        </p:txBody>
      </p:sp>
      <p:grpSp>
        <p:nvGrpSpPr>
          <p:cNvPr id="73" name="Group 72"/>
          <p:cNvGrpSpPr/>
          <p:nvPr/>
        </p:nvGrpSpPr>
        <p:grpSpPr>
          <a:xfrm>
            <a:off x="6139543" y="2919690"/>
            <a:ext cx="686197" cy="3215951"/>
            <a:chOff x="6139543" y="2919690"/>
            <a:chExt cx="686197" cy="3215951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139543" y="2919690"/>
              <a:ext cx="511628" cy="321595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197196" y="31846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C1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06539" y="3265396"/>
            <a:ext cx="1499093" cy="2925463"/>
            <a:chOff x="4506539" y="3265396"/>
            <a:chExt cx="1499093" cy="2925463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4506539" y="3265396"/>
              <a:ext cx="1499093" cy="292546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741687" y="48054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204903" y="223306"/>
            <a:ext cx="5478957" cy="5123404"/>
            <a:chOff x="4204903" y="223306"/>
            <a:chExt cx="5478957" cy="5123404"/>
          </a:xfrm>
        </p:grpSpPr>
        <p:sp>
          <p:nvSpPr>
            <p:cNvPr id="67" name="Arc 66"/>
            <p:cNvSpPr/>
            <p:nvPr/>
          </p:nvSpPr>
          <p:spPr>
            <a:xfrm rot="10196566">
              <a:off x="4456977" y="223306"/>
              <a:ext cx="5226883" cy="5123404"/>
            </a:xfrm>
            <a:prstGeom prst="arc">
              <a:avLst>
                <a:gd name="adj1" fmla="val 16297703"/>
                <a:gd name="adj2" fmla="val 1799717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04903" y="1823990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370311" y="5415243"/>
            <a:ext cx="152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600" b="1" dirty="0"/>
              <a:t>…</a:t>
            </a:r>
            <a:endParaRPr lang="en-US" sz="3600" b="1" dirty="0"/>
          </a:p>
        </p:txBody>
      </p:sp>
      <p:grpSp>
        <p:nvGrpSpPr>
          <p:cNvPr id="76" name="Group 75"/>
          <p:cNvGrpSpPr/>
          <p:nvPr/>
        </p:nvGrpSpPr>
        <p:grpSpPr>
          <a:xfrm>
            <a:off x="2587797" y="1834876"/>
            <a:ext cx="628544" cy="4300765"/>
            <a:chOff x="2587797" y="1834876"/>
            <a:chExt cx="628544" cy="4300765"/>
          </a:xfrm>
        </p:grpSpPr>
        <p:cxnSp>
          <p:nvCxnSpPr>
            <p:cNvPr id="71" name="Straight Connector 70"/>
            <p:cNvCxnSpPr/>
            <p:nvPr/>
          </p:nvCxnSpPr>
          <p:spPr>
            <a:xfrm flipH="1">
              <a:off x="2653391" y="1880380"/>
              <a:ext cx="311885" cy="425526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587797" y="1834876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Ck</a:t>
              </a:r>
              <a:endParaRPr lang="en-US" sz="14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403" y="1355841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07382" cy="1371600"/>
          </a:xfrm>
        </p:spPr>
        <p:txBody>
          <a:bodyPr>
            <a:normAutofit/>
          </a:bodyPr>
          <a:lstStyle/>
          <a:p>
            <a:r>
              <a:rPr lang="en-US" dirty="0"/>
              <a:t>Basic Approach #2: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Cycle Formulation IP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Too large</a:t>
            </a:r>
            <a:r>
              <a:rPr lang="en-US" dirty="0"/>
              <a:t> to write down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 dirty="0"/>
              <a:t>O</a:t>
            </a:r>
            <a:r>
              <a:rPr lang="en-US" b="0" dirty="0"/>
              <a:t>(max{ |</a:t>
            </a:r>
            <a:r>
              <a:rPr lang="en-US" b="0" i="1" dirty="0"/>
              <a:t>P</a:t>
            </a:r>
            <a:r>
              <a:rPr lang="en-US" b="0" dirty="0"/>
              <a:t>|</a:t>
            </a:r>
            <a:r>
              <a:rPr lang="en-US" b="0" i="1" baseline="30000" dirty="0"/>
              <a:t>L</a:t>
            </a:r>
            <a:r>
              <a:rPr lang="en-US" b="0" dirty="0"/>
              <a:t>, |</a:t>
            </a:r>
            <a:r>
              <a:rPr lang="en-US" b="0" i="1" dirty="0"/>
              <a:t>A</a:t>
            </a:r>
            <a:r>
              <a:rPr lang="en-US" b="0" dirty="0"/>
              <a:t>||</a:t>
            </a:r>
            <a:r>
              <a:rPr lang="en-US" b="0" i="1" dirty="0"/>
              <a:t>P</a:t>
            </a:r>
            <a:r>
              <a:rPr lang="en-US" b="0" dirty="0"/>
              <a:t>|</a:t>
            </a:r>
            <a:r>
              <a:rPr lang="en-US" b="0" i="1" baseline="30000" dirty="0"/>
              <a:t>K-1</a:t>
            </a:r>
            <a:r>
              <a:rPr lang="en-US" b="0" i="1" dirty="0"/>
              <a:t> </a:t>
            </a:r>
            <a:r>
              <a:rPr lang="en-US" b="0" dirty="0"/>
              <a:t>})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|A| = 5, |V|=300, </a:t>
            </a:r>
            <a:r>
              <a:rPr lang="en-US" b="0" i="1" dirty="0"/>
              <a:t>L</a:t>
            </a:r>
            <a:r>
              <a:rPr lang="en-US" b="0" dirty="0"/>
              <a:t>=3, </a:t>
            </a:r>
            <a:r>
              <a:rPr lang="en-US" b="0" i="1" dirty="0"/>
              <a:t>K</a:t>
            </a:r>
            <a:r>
              <a:rPr lang="en-US" b="0" dirty="0"/>
              <a:t>=20 </a:t>
            </a:r>
            <a:r>
              <a:rPr lang="is-IS" b="0" dirty="0"/>
              <a:t>… </a:t>
            </a:r>
            <a:r>
              <a:rPr lang="en-US" b="0" dirty="0"/>
              <a:t>|</a:t>
            </a:r>
            <a:r>
              <a:rPr lang="en-US" b="0" i="1" dirty="0"/>
              <a:t>A</a:t>
            </a:r>
            <a:r>
              <a:rPr lang="en-US" b="0" dirty="0"/>
              <a:t>||</a:t>
            </a:r>
            <a:r>
              <a:rPr lang="en-US" b="0" i="1" dirty="0"/>
              <a:t>P</a:t>
            </a:r>
            <a:r>
              <a:rPr lang="en-US" b="0" dirty="0"/>
              <a:t>|</a:t>
            </a:r>
            <a:r>
              <a:rPr lang="en-US" b="0" i="1" baseline="30000" dirty="0"/>
              <a:t>K-1</a:t>
            </a:r>
            <a:r>
              <a:rPr lang="is-IS" b="0" dirty="0"/>
              <a:t> </a:t>
            </a:r>
            <a:r>
              <a:rPr lang="en-US" b="0" dirty="0"/>
              <a:t>≈ 5 x 10</a:t>
            </a:r>
            <a:r>
              <a:rPr lang="en-US" b="0" baseline="30000" dirty="0"/>
              <a:t>47</a:t>
            </a:r>
            <a:endParaRPr lang="en-US" b="0" dirty="0"/>
          </a:p>
          <a:p>
            <a:r>
              <a:rPr lang="en-US" dirty="0"/>
              <a:t>Approach: </a:t>
            </a:r>
            <a:r>
              <a:rPr lang="en-US" dirty="0">
                <a:solidFill>
                  <a:schemeClr val="tx2"/>
                </a:solidFill>
              </a:rPr>
              <a:t>branch-and-price</a:t>
            </a:r>
            <a:r>
              <a:rPr lang="en-US" dirty="0"/>
              <a:t> </a:t>
            </a:r>
            <a:r>
              <a:rPr lang="en-US" sz="1200" b="0" dirty="0"/>
              <a:t>[Barnhart et al. 1998]</a:t>
            </a:r>
            <a:r>
              <a:rPr lang="en-US" sz="2100" b="0" dirty="0"/>
              <a:t>:</a:t>
            </a:r>
            <a:endParaRPr lang="en-US" sz="21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Branch: select fractional column and fix its value to 1 and 0 respectively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Fathom the search node if no better than incumbent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Solve LP relaxation using column generation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230614" y="3689672"/>
            <a:ext cx="1141862" cy="1415959"/>
            <a:chOff x="5074784" y="3000935"/>
            <a:chExt cx="1522482" cy="1887945"/>
          </a:xfrm>
        </p:grpSpPr>
        <p:sp>
          <p:nvSpPr>
            <p:cNvPr id="8" name="TextBox 7"/>
            <p:cNvSpPr txBox="1"/>
            <p:nvPr/>
          </p:nvSpPr>
          <p:spPr>
            <a:xfrm>
              <a:off x="5791201" y="3000935"/>
              <a:ext cx="42362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x</a:t>
              </a:r>
              <a:r>
                <a:rPr lang="en-US" sz="1350" i="1" baseline="-25000" dirty="0">
                  <a:latin typeface="+mj-lt"/>
                </a:rPr>
                <a:t>7</a:t>
              </a:r>
              <a:endParaRPr lang="en-US" sz="1350" i="1" baseline="-250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5562600" y="34290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943600" y="34290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181600" y="41148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62600" y="41148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414174" y="3745468"/>
              <a:ext cx="42362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x</a:t>
              </a:r>
              <a:r>
                <a:rPr lang="en-US" sz="1350" i="1" baseline="-25000" dirty="0">
                  <a:latin typeface="+mj-lt"/>
                </a:rPr>
                <a:t>4</a:t>
              </a:r>
              <a:endParaRPr lang="en-US" sz="1350" i="1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78294" y="33528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68226" y="33528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97294" y="40386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15001" y="40386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5071577" y="4483324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5400000">
              <a:off x="5815185" y="4485564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5400000">
              <a:off x="6193950" y="3795291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4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6804991" cy="1371600"/>
          </a:xfrm>
        </p:spPr>
        <p:txBody>
          <a:bodyPr/>
          <a:lstStyle/>
          <a:p>
            <a:r>
              <a:rPr lang="en-US"/>
              <a:t>Column generation</a:t>
            </a: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LP </a:t>
            </a:r>
            <a:r>
              <a:rPr lang="en-US" i="1" dirty="0"/>
              <a:t>P</a:t>
            </a:r>
            <a:r>
              <a:rPr lang="en-US" dirty="0"/>
              <a:t> has too many variables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Won’t fit in memory, and/or would take too long to solve</a:t>
            </a:r>
          </a:p>
          <a:p>
            <a:r>
              <a:rPr lang="en-US" dirty="0"/>
              <a:t>Begin with restricted LP </a:t>
            </a:r>
            <a:r>
              <a:rPr lang="en-US" i="1" dirty="0"/>
              <a:t>P</a:t>
            </a:r>
            <a:r>
              <a:rPr lang="en-US" dirty="0"/>
              <a:t>’, which contains only a small subset of the variables (i.e., cycles)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OPT(</a:t>
            </a:r>
            <a:r>
              <a:rPr lang="en-US" b="0" i="1" dirty="0"/>
              <a:t>P</a:t>
            </a:r>
            <a:r>
              <a:rPr lang="en-US" b="0" dirty="0"/>
              <a:t>’) ≤ OPT(</a:t>
            </a:r>
            <a:r>
              <a:rPr lang="en-US" b="0" i="1" dirty="0"/>
              <a:t>P</a:t>
            </a:r>
            <a:r>
              <a:rPr lang="en-US" b="0" dirty="0"/>
              <a:t>)</a:t>
            </a:r>
          </a:p>
          <a:p>
            <a:r>
              <a:rPr lang="en-US" dirty="0"/>
              <a:t>Solve </a:t>
            </a:r>
            <a:r>
              <a:rPr lang="en-US" i="1" dirty="0"/>
              <a:t>P</a:t>
            </a:r>
            <a:r>
              <a:rPr lang="en-US" dirty="0"/>
              <a:t>’ and, if necessary, add more variables to it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do this intelligently by solving the </a:t>
            </a:r>
            <a:r>
              <a:rPr lang="en-US" b="0" dirty="0">
                <a:solidFill>
                  <a:schemeClr val="tx2"/>
                </a:solidFill>
              </a:rPr>
              <a:t>pricing problem</a:t>
            </a:r>
          </a:p>
          <a:p>
            <a:r>
              <a:rPr lang="en-US" dirty="0"/>
              <a:t>Repeat until OPT(</a:t>
            </a:r>
            <a:r>
              <a:rPr lang="en-US" i="1" dirty="0"/>
              <a:t>P</a:t>
            </a:r>
            <a:r>
              <a:rPr lang="en-US" dirty="0"/>
              <a:t>’) = OPT(</a:t>
            </a:r>
            <a:r>
              <a:rPr lang="en-US" i="1" dirty="0"/>
              <a:t>P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99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DFS to solve pricing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Pricing problem:</a:t>
            </a:r>
          </a:p>
          <a:p>
            <a:pPr lvl="1"/>
            <a:r>
              <a:rPr lang="en-US" dirty="0"/>
              <a:t>Optimal dual solution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to reduced model</a:t>
            </a:r>
          </a:p>
          <a:p>
            <a:pPr lvl="1"/>
            <a:r>
              <a:rPr lang="en-US" dirty="0"/>
              <a:t>Find non-basic variables with </a:t>
            </a:r>
            <a:r>
              <a:rPr lang="en-US" b="1" dirty="0">
                <a:solidFill>
                  <a:schemeClr val="tx2"/>
                </a:solidFill>
              </a:rPr>
              <a:t>positive price</a:t>
            </a:r>
            <a:r>
              <a:rPr lang="en-US" dirty="0"/>
              <a:t> (for a maximization problem)</a:t>
            </a:r>
          </a:p>
          <a:p>
            <a:pPr lvl="2"/>
            <a:r>
              <a:rPr lang="en-US" dirty="0"/>
              <a:t>0 &lt; weight of cycle – sum of duals in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of constituent vertices</a:t>
            </a:r>
          </a:p>
          <a:p>
            <a:pPr lvl="2"/>
            <a:r>
              <a:rPr lang="en-US" dirty="0"/>
              <a:t>Positive price for cycle </a:t>
            </a:r>
            <a:r>
              <a:rPr lang="en-US" dirty="0">
                <a:sym typeface="Wingdings"/>
              </a:rPr>
              <a:t> dual constraint is violated</a:t>
            </a:r>
          </a:p>
          <a:p>
            <a:pPr lvl="2"/>
            <a:r>
              <a:rPr lang="en-US" dirty="0">
                <a:sym typeface="Wingdings"/>
              </a:rPr>
              <a:t>No positive price cycles  no dual constraints violated</a:t>
            </a:r>
            <a:endParaRPr lang="en-US" dirty="0"/>
          </a:p>
          <a:p>
            <a:r>
              <a:rPr lang="en-US" dirty="0"/>
              <a:t>First approach </a:t>
            </a:r>
            <a:r>
              <a:rPr lang="en-US" sz="1600" dirty="0"/>
              <a:t>[Abraham et al. EC-2007]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explicitly </a:t>
            </a:r>
            <a:r>
              <a:rPr lang="en-US" dirty="0"/>
              <a:t>prices all feasible cycles and chains through a DFS</a:t>
            </a:r>
          </a:p>
          <a:p>
            <a:pPr lvl="1"/>
            <a:r>
              <a:rPr lang="en-US" dirty="0"/>
              <a:t>Can speed this up in various ways, but proving </a:t>
            </a:r>
            <a:r>
              <a:rPr lang="en-US" b="1" dirty="0"/>
              <a:t>no positive price cycles</a:t>
            </a:r>
            <a:r>
              <a:rPr lang="en-US" dirty="0"/>
              <a:t> </a:t>
            </a:r>
            <a:r>
              <a:rPr lang="en-US" b="1" dirty="0"/>
              <a:t>exist </a:t>
            </a:r>
            <a:r>
              <a:rPr lang="en-US" dirty="0"/>
              <a:t>still takes a long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6296" y="133068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[Abraham et al. EC-07]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pricing of cycles &amp; Chains is NP-hard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5667"/>
          </a:xfrm>
        </p:spPr>
        <p:txBody>
          <a:bodyPr/>
          <a:lstStyle/>
          <a:p>
            <a:r>
              <a:rPr lang="en-US" dirty="0"/>
              <a:t>Reduce from Hamiltonian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62939" y="1123786"/>
            <a:ext cx="3114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Plaut</a:t>
            </a:r>
            <a:r>
              <a:rPr lang="en-US" sz="1400" dirty="0"/>
              <a:t> et al. arXiv:1606.00117]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581891" y="1676902"/>
            <a:ext cx="7701060" cy="9636407"/>
            <a:chOff x="581891" y="1676902"/>
            <a:chExt cx="7701060" cy="9636407"/>
          </a:xfrm>
        </p:grpSpPr>
        <p:pic>
          <p:nvPicPr>
            <p:cNvPr id="6" name="Picture 5" descr="chainFigur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636" y="1676902"/>
              <a:ext cx="7446315" cy="9636407"/>
            </a:xfrm>
            <a:prstGeom prst="rect">
              <a:avLst/>
            </a:prstGeom>
          </p:spPr>
        </p:pic>
        <p:sp>
          <p:nvSpPr>
            <p:cNvPr id="7" name="Left Brace 6"/>
            <p:cNvSpPr/>
            <p:nvPr/>
          </p:nvSpPr>
          <p:spPr>
            <a:xfrm>
              <a:off x="1662545" y="4558145"/>
              <a:ext cx="360219" cy="1246910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1891" y="4858434"/>
              <a:ext cx="1080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Arbitrary graph </a:t>
              </a:r>
              <a:r>
                <a:rPr lang="en-US" i="1" dirty="0"/>
                <a:t>G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0668" y="1896533"/>
            <a:ext cx="2092007" cy="2048934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6850766" y="1901848"/>
            <a:ext cx="1584977" cy="1929416"/>
            <a:chOff x="6850766" y="1901848"/>
            <a:chExt cx="1584977" cy="1929416"/>
          </a:xfrm>
        </p:grpSpPr>
        <p:sp>
          <p:nvSpPr>
            <p:cNvPr id="12" name="Oval 11"/>
            <p:cNvSpPr/>
            <p:nvPr/>
          </p:nvSpPr>
          <p:spPr>
            <a:xfrm>
              <a:off x="6850766" y="2778840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68214" y="3629246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976191" y="3629246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33725" y="2775887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555662" y="3287197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284556" y="3089236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826768" y="3078914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558588" y="1901848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5025" y="2781130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709792" y="2781130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052784" y="2887218"/>
              <a:ext cx="352241" cy="229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0" idx="0"/>
              <a:endCxn id="19" idx="4"/>
            </p:cNvCxnSpPr>
            <p:nvPr/>
          </p:nvCxnSpPr>
          <p:spPr>
            <a:xfrm flipV="1">
              <a:off x="7506034" y="2103866"/>
              <a:ext cx="153563" cy="6772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4"/>
              <a:endCxn id="21" idx="0"/>
            </p:cNvCxnSpPr>
            <p:nvPr/>
          </p:nvCxnSpPr>
          <p:spPr>
            <a:xfrm>
              <a:off x="7659597" y="2103866"/>
              <a:ext cx="151204" cy="6772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1" idx="6"/>
              <a:endCxn id="15" idx="2"/>
            </p:cNvCxnSpPr>
            <p:nvPr/>
          </p:nvCxnSpPr>
          <p:spPr>
            <a:xfrm flipV="1">
              <a:off x="7911810" y="2876896"/>
              <a:ext cx="321915" cy="524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8" idx="7"/>
              <a:endCxn id="15" idx="3"/>
            </p:cNvCxnSpPr>
            <p:nvPr/>
          </p:nvCxnSpPr>
          <p:spPr>
            <a:xfrm flipV="1">
              <a:off x="7999201" y="2948320"/>
              <a:ext cx="264109" cy="16017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4" idx="0"/>
              <a:endCxn id="18" idx="4"/>
            </p:cNvCxnSpPr>
            <p:nvPr/>
          </p:nvCxnSpPr>
          <p:spPr>
            <a:xfrm flipH="1" flipV="1">
              <a:off x="7927777" y="3280932"/>
              <a:ext cx="149423" cy="3483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2" idx="5"/>
              <a:endCxn id="17" idx="1"/>
            </p:cNvCxnSpPr>
            <p:nvPr/>
          </p:nvCxnSpPr>
          <p:spPr>
            <a:xfrm>
              <a:off x="7023199" y="2951273"/>
              <a:ext cx="290942" cy="16754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3" idx="0"/>
              <a:endCxn id="17" idx="4"/>
            </p:cNvCxnSpPr>
            <p:nvPr/>
          </p:nvCxnSpPr>
          <p:spPr>
            <a:xfrm flipV="1">
              <a:off x="7269223" y="3291254"/>
              <a:ext cx="116342" cy="33799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3" idx="7"/>
              <a:endCxn id="16" idx="3"/>
            </p:cNvCxnSpPr>
            <p:nvPr/>
          </p:nvCxnSpPr>
          <p:spPr>
            <a:xfrm flipV="1">
              <a:off x="7340647" y="3459630"/>
              <a:ext cx="244600" cy="19920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5"/>
              <a:endCxn id="14" idx="1"/>
            </p:cNvCxnSpPr>
            <p:nvPr/>
          </p:nvCxnSpPr>
          <p:spPr>
            <a:xfrm>
              <a:off x="7728095" y="3459630"/>
              <a:ext cx="277681" cy="19920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0" idx="4"/>
              <a:endCxn id="17" idx="7"/>
            </p:cNvCxnSpPr>
            <p:nvPr/>
          </p:nvCxnSpPr>
          <p:spPr>
            <a:xfrm flipH="1">
              <a:off x="7456989" y="2983148"/>
              <a:ext cx="49045" cy="13567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6" idx="1"/>
              <a:endCxn id="17" idx="5"/>
            </p:cNvCxnSpPr>
            <p:nvPr/>
          </p:nvCxnSpPr>
          <p:spPr>
            <a:xfrm flipH="1" flipV="1">
              <a:off x="7456989" y="3261669"/>
              <a:ext cx="128258" cy="551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0" idx="6"/>
              <a:endCxn id="21" idx="2"/>
            </p:cNvCxnSpPr>
            <p:nvPr/>
          </p:nvCxnSpPr>
          <p:spPr>
            <a:xfrm>
              <a:off x="7607043" y="2882139"/>
              <a:ext cx="102749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1" idx="4"/>
              <a:endCxn id="18" idx="1"/>
            </p:cNvCxnSpPr>
            <p:nvPr/>
          </p:nvCxnSpPr>
          <p:spPr>
            <a:xfrm>
              <a:off x="7810801" y="2983148"/>
              <a:ext cx="45552" cy="12535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18" idx="3"/>
              <a:endCxn id="16" idx="7"/>
            </p:cNvCxnSpPr>
            <p:nvPr/>
          </p:nvCxnSpPr>
          <p:spPr>
            <a:xfrm flipH="1">
              <a:off x="7728095" y="3251347"/>
              <a:ext cx="128258" cy="6543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21" idx="3"/>
              <a:endCxn id="16" idx="0"/>
            </p:cNvCxnSpPr>
            <p:nvPr/>
          </p:nvCxnSpPr>
          <p:spPr>
            <a:xfrm flipH="1">
              <a:off x="7656671" y="2953563"/>
              <a:ext cx="82706" cy="33363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20" idx="5"/>
            </p:cNvCxnSpPr>
            <p:nvPr/>
          </p:nvCxnSpPr>
          <p:spPr>
            <a:xfrm>
              <a:off x="7577458" y="2953563"/>
              <a:ext cx="79213" cy="30810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18" idx="2"/>
              <a:endCxn id="17" idx="6"/>
            </p:cNvCxnSpPr>
            <p:nvPr/>
          </p:nvCxnSpPr>
          <p:spPr>
            <a:xfrm flipH="1">
              <a:off x="7486574" y="3179923"/>
              <a:ext cx="340194" cy="1032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21" idx="3"/>
              <a:endCxn id="17" idx="6"/>
            </p:cNvCxnSpPr>
            <p:nvPr/>
          </p:nvCxnSpPr>
          <p:spPr>
            <a:xfrm flipH="1">
              <a:off x="7486574" y="2953563"/>
              <a:ext cx="252803" cy="23668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18" idx="2"/>
              <a:endCxn id="20" idx="5"/>
            </p:cNvCxnSpPr>
            <p:nvPr/>
          </p:nvCxnSpPr>
          <p:spPr>
            <a:xfrm flipH="1" flipV="1">
              <a:off x="7577458" y="2953563"/>
              <a:ext cx="249310" cy="2263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8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43334" cy="919904"/>
          </a:xfrm>
        </p:spPr>
        <p:txBody>
          <a:bodyPr>
            <a:normAutofit/>
          </a:bodyPr>
          <a:lstStyle/>
          <a:p>
            <a:r>
              <a:rPr lang="en-US" sz="3200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160"/>
            <a:ext cx="7620000" cy="16260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clearing problem</a:t>
            </a:r>
            <a:r>
              <a:rPr lang="en-US" dirty="0"/>
              <a:t> is to find the “best” disjoint set of cycles of length at most </a:t>
            </a:r>
            <a:r>
              <a:rPr lang="en-US" i="1" dirty="0"/>
              <a:t>L</a:t>
            </a:r>
            <a:r>
              <a:rPr lang="en-US" dirty="0"/>
              <a:t>, and chains</a:t>
            </a:r>
          </a:p>
          <a:p>
            <a:pPr lvl="1"/>
            <a:r>
              <a:rPr lang="en-US" dirty="0"/>
              <a:t>Typically, 2 ≤ </a:t>
            </a:r>
            <a:r>
              <a:rPr lang="en-US" i="1" dirty="0"/>
              <a:t>L </a:t>
            </a:r>
            <a:r>
              <a:rPr lang="en-US" dirty="0"/>
              <a:t>≤ 5 for kidneys (e.g., </a:t>
            </a:r>
            <a:r>
              <a:rPr lang="en-US" i="1" dirty="0"/>
              <a:t>L</a:t>
            </a:r>
            <a:r>
              <a:rPr lang="en-US" dirty="0"/>
              <a:t>=3 at UNOS)</a:t>
            </a:r>
          </a:p>
          <a:p>
            <a:pPr lvl="1"/>
            <a:r>
              <a:rPr lang="en-US" dirty="0"/>
              <a:t>NP-hard (for </a:t>
            </a:r>
            <a:r>
              <a:rPr lang="en-US" i="1" dirty="0"/>
              <a:t>L&gt;</a:t>
            </a:r>
            <a:r>
              <a:rPr lang="en-US" dirty="0"/>
              <a:t>2) in theory, </a:t>
            </a:r>
            <a:r>
              <a:rPr lang="en-US" dirty="0">
                <a:solidFill>
                  <a:srgbClr val="D1282E"/>
                </a:solidFill>
              </a:rPr>
              <a:t>really hard</a:t>
            </a:r>
            <a:r>
              <a:rPr lang="en-US" dirty="0"/>
              <a:t> in practice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6" y="1214567"/>
            <a:ext cx="8458161" cy="34776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TextBox 5"/>
          <p:cNvSpPr txBox="1"/>
          <p:nvPr/>
        </p:nvSpPr>
        <p:spPr>
          <a:xfrm>
            <a:off x="924025" y="6234218"/>
            <a:ext cx="241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Biro et al. 09]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6500" y="5955808"/>
            <a:ext cx="224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Glorie</a:t>
            </a:r>
            <a:r>
              <a:rPr lang="en-US" sz="1200" dirty="0"/>
              <a:t> et al. 2014, </a:t>
            </a:r>
          </a:p>
          <a:p>
            <a:r>
              <a:rPr lang="en-US" sz="1200" dirty="0"/>
              <a:t> Anderson et al. 2015, 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Plaut</a:t>
            </a:r>
            <a:r>
              <a:rPr lang="en-US" sz="1200" dirty="0"/>
              <a:t> et al. 2016, </a:t>
            </a:r>
          </a:p>
          <a:p>
            <a:r>
              <a:rPr lang="en-US" sz="1200" dirty="0"/>
              <a:t> Dick</a:t>
            </a:r>
            <a:r>
              <a:rPr lang="is-IS" sz="1200" dirty="0"/>
              <a:t>erson et al. 2016 ...</a:t>
            </a:r>
            <a:r>
              <a:rPr lang="en-US" sz="1200" dirty="0"/>
              <a:t>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Newest work: compact formulations, some with tightest relaxations known, all amenable to failure-aware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Compact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models: exponential #constraints (CG methods) </a:t>
            </a:r>
            <a:br>
              <a:rPr lang="en-US" dirty="0"/>
            </a:br>
            <a:r>
              <a:rPr lang="en-US" dirty="0"/>
              <a:t>			     or #variables (B&amp;P methods)</a:t>
            </a:r>
          </a:p>
          <a:p>
            <a:r>
              <a:rPr lang="en-US" dirty="0"/>
              <a:t>Let F be upper bound on #cycles in a final matching</a:t>
            </a:r>
          </a:p>
          <a:p>
            <a:r>
              <a:rPr lang="en-US" dirty="0"/>
              <a:t>Create F copies of compatibility graph</a:t>
            </a:r>
          </a:p>
          <a:p>
            <a:r>
              <a:rPr lang="en-US" dirty="0"/>
              <a:t>Search for a single cycle or chain in each copy</a:t>
            </a:r>
          </a:p>
          <a:p>
            <a:pPr lvl="1"/>
            <a:r>
              <a:rPr lang="en-US" dirty="0"/>
              <a:t>(Keep cycles/chains disjoint across graphs)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66" y="4280131"/>
            <a:ext cx="9144000" cy="2814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38134" y="1122362"/>
            <a:ext cx="2726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Constantino</a:t>
            </a:r>
            <a:r>
              <a:rPr lang="en-US" sz="1400" dirty="0"/>
              <a:t> et al. EJOR-14]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66830"/>
            <a:ext cx="7620000" cy="1991170"/>
          </a:xfrm>
        </p:spPr>
        <p:txBody>
          <a:bodyPr>
            <a:normAutofit/>
          </a:bodyPr>
          <a:lstStyle/>
          <a:p>
            <a:r>
              <a:rPr lang="en-US" dirty="0"/>
              <a:t>1A: max edge weights over all graph copies</a:t>
            </a:r>
          </a:p>
          <a:p>
            <a:r>
              <a:rPr lang="en-US" dirty="0"/>
              <a:t>1B: give a kidney </a:t>
            </a:r>
            <a:r>
              <a:rPr lang="en-US" dirty="0">
                <a:sym typeface="Wingdings"/>
              </a:rPr>
              <a:t>&lt;-</a:t>
            </a:r>
            <a:r>
              <a:rPr lang="en-US" dirty="0"/>
              <a:t>&gt; get a kidney within that copy</a:t>
            </a:r>
          </a:p>
          <a:p>
            <a:r>
              <a:rPr lang="en-US" dirty="0"/>
              <a:t>1C: only use a vertex once</a:t>
            </a:r>
          </a:p>
          <a:p>
            <a:r>
              <a:rPr lang="en-US" dirty="0"/>
              <a:t>1D: cycle cap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73879" y="548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31" y="1808238"/>
            <a:ext cx="6787416" cy="2927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7199" y="184139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7199" y="241803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7198" y="307767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7197" y="3747523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7196" y="4387599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113" y="1378532"/>
            <a:ext cx="4066232" cy="356975"/>
          </a:xfrm>
          <a:prstGeom prst="rect">
            <a:avLst/>
          </a:prstGeom>
        </p:spPr>
      </p:pic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9996" cy="946582"/>
          </a:xfrm>
        </p:spPr>
        <p:txBody>
          <a:bodyPr>
            <a:normAutofit/>
          </a:bodyPr>
          <a:lstStyle/>
          <a:p>
            <a:r>
              <a:rPr lang="en-US" dirty="0"/>
              <a:t>Compact formulations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01456" y="5899280"/>
            <a:ext cx="3880883" cy="7230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Polynomial #constraints and #variables!</a:t>
            </a:r>
          </a:p>
        </p:txBody>
      </p:sp>
    </p:spTree>
    <p:extLst>
      <p:ext uri="{BB962C8B-B14F-4D97-AF65-F5344CB8AC3E}">
        <p14:creationId xmlns:p14="http://schemas.microsoft.com/office/powerpoint/2010/main" val="308216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2" grpId="0"/>
      <p:bldP spid="13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PIEF: A compact model for cycles only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91144"/>
          </a:xfrm>
        </p:spPr>
        <p:txBody>
          <a:bodyPr/>
          <a:lstStyle/>
          <a:p>
            <a:r>
              <a:rPr lang="en-US" dirty="0"/>
              <a:t>Builds on Extended Edge Formulation of </a:t>
            </a:r>
            <a:r>
              <a:rPr lang="en-US" dirty="0" err="1"/>
              <a:t>Constantino</a:t>
            </a:r>
            <a:r>
              <a:rPr lang="en-US" dirty="0"/>
              <a:t> et al.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O(|</a:t>
            </a:r>
            <a:r>
              <a:rPr lang="en-US" i="1" dirty="0"/>
              <a:t>V</a:t>
            </a:r>
            <a:r>
              <a:rPr lang="en-US" dirty="0"/>
              <a:t>|) copies of graph, 1 binary variable per edge per copy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at most one </a:t>
            </a:r>
            <a:r>
              <a:rPr lang="en-US" dirty="0">
                <a:solidFill>
                  <a:schemeClr val="tx2"/>
                </a:solidFill>
              </a:rPr>
              <a:t>cycle</a:t>
            </a:r>
            <a:r>
              <a:rPr lang="en-US" dirty="0"/>
              <a:t> per graph copy used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Track </a:t>
            </a:r>
            <a:r>
              <a:rPr lang="en-US" dirty="0">
                <a:solidFill>
                  <a:schemeClr val="tx2"/>
                </a:solidFill>
              </a:rPr>
              <a:t>positions</a:t>
            </a:r>
            <a:r>
              <a:rPr lang="en-US" dirty="0"/>
              <a:t> of edges in cycles for LP tightness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141" y="3769249"/>
            <a:ext cx="8310400" cy="1492624"/>
            <a:chOff x="188141" y="4087909"/>
            <a:chExt cx="8310400" cy="1492624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87909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The tightest known non-compact LP relaxation</a:t>
              </a:r>
              <a:br>
                <a:rPr lang="en-US" sz="2400" dirty="0"/>
              </a:br>
              <a:r>
                <a:rPr lang="en-US" sz="2400" i="1" dirty="0"/>
                <a:t>Z</a:t>
              </a:r>
              <a:r>
                <a:rPr lang="en-US" sz="2400" baseline="-25000" dirty="0"/>
                <a:t>CF</a:t>
              </a:r>
              <a:r>
                <a:rPr lang="en-US" sz="2400" dirty="0"/>
                <a:t> = </a:t>
              </a:r>
              <a:r>
                <a:rPr lang="en-US" sz="2400" i="1" dirty="0"/>
                <a:t>Z</a:t>
              </a:r>
              <a:r>
                <a:rPr lang="en-US" sz="2400" baseline="-25000" dirty="0"/>
                <a:t>PIEF</a:t>
              </a:r>
              <a:br>
                <a:rPr lang="en-US" sz="2400" dirty="0"/>
              </a:br>
              <a:r>
                <a:rPr lang="en-US" sz="2400" dirty="0"/>
                <a:t>(disallowing chains)</a:t>
              </a:r>
              <a:endParaRPr 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141" y="4141723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536138"/>
            <a:ext cx="7620000" cy="189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(EC-16 paper also presents </a:t>
            </a:r>
            <a:r>
              <a:rPr lang="en-US" dirty="0">
                <a:solidFill>
                  <a:schemeClr val="tx2"/>
                </a:solidFill>
              </a:rPr>
              <a:t>HPIEF</a:t>
            </a:r>
            <a:r>
              <a:rPr lang="en-US" dirty="0"/>
              <a:t>, which is a compact formulation for cycles and chains, but with weaker </a:t>
            </a:r>
            <a:r>
              <a:rPr lang="en-US" i="1" dirty="0"/>
              <a:t>Z</a:t>
            </a:r>
            <a:r>
              <a:rPr lang="en-US" baseline="-25000" dirty="0"/>
              <a:t>HPIEF</a:t>
            </a:r>
            <a:r>
              <a:rPr lang="en-US" dirty="0"/>
              <a:t>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4239" y="1338943"/>
            <a:ext cx="47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[Dickerson </a:t>
            </a:r>
            <a:r>
              <a:rPr lang="en-US" sz="1400" dirty="0" err="1"/>
              <a:t>Manlove</a:t>
            </a:r>
            <a:r>
              <a:rPr lang="en-US" sz="1400" dirty="0"/>
              <a:t> </a:t>
            </a:r>
            <a:r>
              <a:rPr lang="en-US" sz="1400" dirty="0" err="1"/>
              <a:t>Plaut</a:t>
            </a:r>
            <a:r>
              <a:rPr lang="en-US" sz="1400" dirty="0"/>
              <a:t> </a:t>
            </a:r>
            <a:r>
              <a:rPr lang="en-US" sz="1400" dirty="0" err="1"/>
              <a:t>Sandholm</a:t>
            </a:r>
            <a:r>
              <a:rPr lang="en-US" sz="1400" dirty="0"/>
              <a:t> Trimble EC-16]</a:t>
            </a:r>
          </a:p>
        </p:txBody>
      </p:sp>
    </p:spTree>
    <p:extLst>
      <p:ext uri="{BB962C8B-B14F-4D97-AF65-F5344CB8AC3E}">
        <p14:creationId xmlns:p14="http://schemas.microsoft.com/office/powerpoint/2010/main" val="36166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PICEF: Position-Indexed Chain-Edge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36540"/>
          </a:xfrm>
        </p:spPr>
        <p:txBody>
          <a:bodyPr/>
          <a:lstStyle/>
          <a:p>
            <a:r>
              <a:rPr lang="en-US" dirty="0"/>
              <a:t>In practice, cycle cap </a:t>
            </a:r>
            <a:r>
              <a:rPr lang="en-US" i="1" dirty="0"/>
              <a:t>L</a:t>
            </a:r>
            <a:r>
              <a:rPr lang="en-US" dirty="0"/>
              <a:t> is small and chain cap </a:t>
            </a:r>
            <a:r>
              <a:rPr lang="en-US" i="1" dirty="0"/>
              <a:t>K</a:t>
            </a:r>
            <a:r>
              <a:rPr lang="en-US" dirty="0"/>
              <a:t> is large</a:t>
            </a:r>
          </a:p>
          <a:p>
            <a:r>
              <a:rPr lang="en-US" dirty="0"/>
              <a:t>Idea: enumerate all cycles but not all chains </a:t>
            </a:r>
            <a:r>
              <a:rPr lang="en-US" sz="1400" dirty="0"/>
              <a:t>[Anderson et al. 2015]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That work required O(|</a:t>
            </a:r>
            <a:r>
              <a:rPr lang="en-US" i="1" dirty="0"/>
              <a:t>V</a:t>
            </a:r>
            <a:r>
              <a:rPr lang="en-US" dirty="0"/>
              <a:t>|</a:t>
            </a:r>
            <a:r>
              <a:rPr lang="en-US" i="1" baseline="30000" dirty="0"/>
              <a:t>K</a:t>
            </a:r>
            <a:r>
              <a:rPr lang="en-US" dirty="0"/>
              <a:t>) </a:t>
            </a: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dirty="0"/>
              <a:t> in the worst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This work requires O(</a:t>
            </a:r>
            <a:r>
              <a:rPr lang="en-US" i="1" dirty="0"/>
              <a:t>K</a:t>
            </a:r>
            <a:r>
              <a:rPr lang="en-US" dirty="0"/>
              <a:t>|</a:t>
            </a:r>
            <a:r>
              <a:rPr lang="en-US" i="1" dirty="0"/>
              <a:t>V</a:t>
            </a:r>
            <a:r>
              <a:rPr lang="en-US" dirty="0"/>
              <a:t>|) = O(|</a:t>
            </a:r>
            <a:r>
              <a:rPr lang="en-US" i="1" dirty="0"/>
              <a:t>V</a:t>
            </a:r>
            <a:r>
              <a:rPr lang="en-US" dirty="0"/>
              <a:t>|</a:t>
            </a:r>
            <a:r>
              <a:rPr lang="en-US" baseline="30000" dirty="0"/>
              <a:t>2</a:t>
            </a:r>
            <a:r>
              <a:rPr lang="en-US" dirty="0"/>
              <a:t>) constraints 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8141" y="3589140"/>
            <a:ext cx="8310400" cy="1808140"/>
            <a:chOff x="188141" y="4087909"/>
            <a:chExt cx="8310400" cy="1808140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87909"/>
              <a:ext cx="8041341" cy="180814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Track not just </a:t>
              </a:r>
              <a:r>
                <a:rPr lang="en-US" sz="2400" b="1" dirty="0">
                  <a:solidFill>
                    <a:schemeClr val="tx2"/>
                  </a:solidFill>
                </a:rPr>
                <a:t>if</a:t>
              </a:r>
              <a:r>
                <a:rPr lang="en-US" sz="2400" b="1" dirty="0">
                  <a:solidFill>
                    <a:schemeClr val="tx1"/>
                  </a:solidFill>
                </a:rPr>
                <a:t> an edge is used in a chain, but </a:t>
              </a:r>
              <a:r>
                <a:rPr lang="en-US" sz="2400" b="1" dirty="0">
                  <a:solidFill>
                    <a:schemeClr val="tx2"/>
                  </a:solidFill>
                </a:rPr>
                <a:t>where</a:t>
              </a:r>
              <a:r>
                <a:rPr lang="en-US" sz="2400" b="1" dirty="0">
                  <a:solidFill>
                    <a:schemeClr val="tx1"/>
                  </a:solidFill>
                </a:rPr>
                <a:t> in a chain an edge is used.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141" y="4141723"/>
              <a:ext cx="33398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MAIN</a:t>
              </a:r>
            </a:p>
            <a:p>
              <a:pPr algn="ctr"/>
              <a:endParaRPr lang="en-US" sz="1200" b="1" dirty="0"/>
            </a:p>
            <a:p>
              <a:pPr algn="ctr"/>
              <a:r>
                <a:rPr lang="en-US" sz="1200" b="1" dirty="0"/>
                <a:t>IDEA</a:t>
              </a: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574605"/>
            <a:ext cx="7620000" cy="18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edge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in graph:	</a:t>
            </a:r>
            <a:r>
              <a:rPr lang="en-US" i="1" dirty="0"/>
              <a:t>K</a:t>
            </a:r>
            <a:r>
              <a:rPr lang="en-US" dirty="0"/>
              <a:t>’(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=	{1}		if </a:t>
            </a:r>
            <a:r>
              <a:rPr lang="en-US" i="1" dirty="0" err="1"/>
              <a:t>i</a:t>
            </a:r>
            <a:r>
              <a:rPr lang="en-US" dirty="0"/>
              <a:t> is an altruist</a:t>
            </a:r>
          </a:p>
          <a:p>
            <a:r>
              <a:rPr lang="en-US" dirty="0"/>
              <a:t>			</a:t>
            </a:r>
            <a:r>
              <a:rPr lang="en-US" i="1" dirty="0"/>
              <a:t>K</a:t>
            </a:r>
            <a:r>
              <a:rPr lang="en-US" dirty="0"/>
              <a:t>’(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=	{2, </a:t>
            </a:r>
            <a:r>
              <a:rPr lang="is-IS" dirty="0"/>
              <a:t>…, </a:t>
            </a:r>
            <a:r>
              <a:rPr lang="is-IS" i="1" dirty="0"/>
              <a:t>K</a:t>
            </a:r>
            <a:r>
              <a:rPr lang="is-IS" dirty="0"/>
              <a:t>} 	if </a:t>
            </a:r>
            <a:r>
              <a:rPr lang="is-IS" i="1" dirty="0"/>
              <a:t>i</a:t>
            </a:r>
            <a:r>
              <a:rPr lang="is-IS" dirty="0"/>
              <a:t> is a pair</a:t>
            </a:r>
            <a:r>
              <a:rPr lang="en-US" dirty="0"/>
              <a:t> 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2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PICEF: Position-Indexed Chain-Edge Formulation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395855" cy="4373563"/>
          </a:xfrm>
        </p:spPr>
        <p:txBody>
          <a:bodyPr/>
          <a:lstStyle/>
          <a:p>
            <a:r>
              <a:rPr lang="en-US" dirty="0"/>
              <a:t>Maximize</a:t>
            </a:r>
          </a:p>
          <a:p>
            <a:r>
              <a:rPr lang="en-US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i="1" baseline="-25000" dirty="0" err="1"/>
              <a:t>ij</a:t>
            </a:r>
            <a:r>
              <a:rPr lang="en-US" b="0" i="1" baseline="-25000" dirty="0"/>
              <a:t> in E</a:t>
            </a:r>
            <a:r>
              <a:rPr lang="en-US" b="0" dirty="0"/>
              <a:t> </a:t>
            </a:r>
            <a:r>
              <a:rPr lang="en-US" b="0" dirty="0" err="1"/>
              <a:t>Σ</a:t>
            </a:r>
            <a:r>
              <a:rPr lang="en-US" b="0" i="1" baseline="-25000" dirty="0" err="1"/>
              <a:t>k</a:t>
            </a:r>
            <a:r>
              <a:rPr lang="en-US" b="0" baseline="-25000" dirty="0"/>
              <a:t> in </a:t>
            </a:r>
            <a:r>
              <a:rPr lang="en-US" b="0" i="1" baseline="-25000" dirty="0"/>
              <a:t>K</a:t>
            </a:r>
            <a:r>
              <a:rPr lang="en-US" b="0" baseline="-25000" dirty="0"/>
              <a:t>’(</a:t>
            </a:r>
            <a:r>
              <a:rPr lang="en-US" b="0" i="1" baseline="-25000" dirty="0" err="1"/>
              <a:t>i,j</a:t>
            </a:r>
            <a:r>
              <a:rPr lang="en-US" b="0" baseline="-25000" dirty="0"/>
              <a:t>)</a:t>
            </a:r>
            <a:r>
              <a:rPr lang="en-US" b="0" dirty="0"/>
              <a:t> </a:t>
            </a:r>
            <a:r>
              <a:rPr lang="en-US" b="0" i="1" dirty="0" err="1"/>
              <a:t>w</a:t>
            </a:r>
            <a:r>
              <a:rPr lang="en-US" b="0" i="1" baseline="-25000" dirty="0" err="1"/>
              <a:t>ij</a:t>
            </a:r>
            <a:r>
              <a:rPr lang="en-US" b="0" i="1" baseline="-25000" dirty="0"/>
              <a:t> </a:t>
            </a:r>
            <a:r>
              <a:rPr lang="en-US" b="0" i="1" dirty="0" err="1"/>
              <a:t>y</a:t>
            </a:r>
            <a:r>
              <a:rPr lang="en-US" b="0" i="1" baseline="-25000" dirty="0" err="1"/>
              <a:t>ijk</a:t>
            </a:r>
            <a:r>
              <a:rPr lang="en-US" b="0" i="1" baseline="-25000" dirty="0"/>
              <a:t> </a:t>
            </a:r>
            <a:r>
              <a:rPr lang="en-US" b="0" i="1" dirty="0"/>
              <a:t>+ </a:t>
            </a:r>
            <a:r>
              <a:rPr lang="en-US" b="0" dirty="0" err="1"/>
              <a:t>Σ</a:t>
            </a:r>
            <a:r>
              <a:rPr lang="en-US" b="0" i="1" baseline="-25000" dirty="0" err="1"/>
              <a:t>c</a:t>
            </a:r>
            <a:r>
              <a:rPr lang="en-US" b="0" baseline="-25000" dirty="0"/>
              <a:t> in </a:t>
            </a:r>
            <a:r>
              <a:rPr lang="en-US" b="0" i="1" baseline="-25000" dirty="0"/>
              <a:t>C</a:t>
            </a:r>
            <a:r>
              <a:rPr lang="en-US" b="0" dirty="0"/>
              <a:t> </a:t>
            </a:r>
            <a:r>
              <a:rPr lang="en-US" b="0" i="1" dirty="0" err="1"/>
              <a:t>w</a:t>
            </a:r>
            <a:r>
              <a:rPr lang="en-US" b="0" i="1" baseline="-25000" dirty="0" err="1"/>
              <a:t>c</a:t>
            </a:r>
            <a:r>
              <a:rPr lang="en-US" b="0" dirty="0"/>
              <a:t> </a:t>
            </a:r>
            <a:r>
              <a:rPr lang="en-US" b="0" i="1" dirty="0" err="1"/>
              <a:t>z</a:t>
            </a:r>
            <a:r>
              <a:rPr lang="en-US" b="0" i="1" baseline="-25000" dirty="0" err="1"/>
              <a:t>c</a:t>
            </a:r>
            <a:endParaRPr lang="en-US" b="0" i="1" baseline="-25000" dirty="0"/>
          </a:p>
          <a:p>
            <a:r>
              <a:rPr lang="en-US" dirty="0"/>
              <a:t>Subject to</a:t>
            </a:r>
          </a:p>
          <a:p>
            <a:pPr algn="r"/>
            <a:r>
              <a:rPr lang="en-US" dirty="0"/>
              <a:t>	</a:t>
            </a:r>
            <a:r>
              <a:rPr lang="en-US" b="0" dirty="0"/>
              <a:t>		</a:t>
            </a:r>
            <a:r>
              <a:rPr lang="en-US" b="0" i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b="0" dirty="0"/>
              <a:t>	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3066699"/>
          <a:ext cx="8257311" cy="1135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114">
                <a:tc>
                  <a:txBody>
                    <a:bodyPr/>
                    <a:lstStyle/>
                    <a:p>
                      <a:pPr algn="r"/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’(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i,j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ijk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+ </a:t>
                      </a:r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: 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z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≤ 1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for every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Pairs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41">
                <a:tc gridSpan="3"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Each</a:t>
                      </a:r>
                      <a:r>
                        <a:rPr lang="en-US" b="1" i="1" baseline="0" dirty="0">
                          <a:solidFill>
                            <a:schemeClr val="tx1"/>
                          </a:solidFill>
                        </a:rPr>
                        <a:t> pair can be in at most one chain or cycle</a:t>
                      </a:r>
                      <a:endParaRPr 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57200" y="4118133"/>
          <a:ext cx="8257311" cy="949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577">
                <a:tc>
                  <a:txBody>
                    <a:bodyPr/>
                    <a:lstStyle/>
                    <a:p>
                      <a:pPr algn="r"/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ij1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≤ 1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for every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Altruists</a:t>
                      </a:r>
                      <a:endParaRPr lang="en-US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618">
                <a:tc gridSpan="3"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Each altruist can trigger at most one</a:t>
                      </a:r>
                      <a:r>
                        <a:rPr lang="en-US" b="1" i="1" baseline="0" dirty="0">
                          <a:solidFill>
                            <a:schemeClr val="tx1"/>
                          </a:solidFill>
                        </a:rPr>
                        <a:t> chain via outgoing edge at position </a:t>
                      </a:r>
                      <a:r>
                        <a:rPr lang="en-US" b="1" i="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5221635"/>
          <a:ext cx="8257311" cy="1413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581">
                <a:tc>
                  <a:txBody>
                    <a:bodyPr/>
                    <a:lstStyle/>
                    <a:p>
                      <a:pPr algn="r"/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j:ij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ijk+1</a:t>
                      </a:r>
                      <a:r>
                        <a:rPr lang="en-US" b="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- </a:t>
                      </a:r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j:ji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 ⌃ k in K’(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j,i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jik</a:t>
                      </a:r>
                      <a:r>
                        <a:rPr lang="en-US" b="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≤ 0 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for</a:t>
                      </a:r>
                      <a:r>
                        <a:rPr lang="en-U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every </a:t>
                      </a:r>
                      <a:r>
                        <a:rPr lang="en-US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Pairs</a:t>
                      </a:r>
                    </a:p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and</a:t>
                      </a:r>
                      <a:r>
                        <a:rPr lang="en-U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U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{1, </a:t>
                      </a:r>
                      <a:r>
                        <a:rPr lang="is-I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…, </a:t>
                      </a:r>
                      <a:r>
                        <a:rPr lang="is-IS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is-I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-1}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581">
                <a:tc gridSpan="3"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Each pair can be have an outgoing edge at position k+</a:t>
                      </a:r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 in a chain </a:t>
                      </a:r>
                      <a:r>
                        <a:rPr lang="en-US" b="1" i="1" dirty="0" err="1">
                          <a:solidFill>
                            <a:schemeClr val="tx1"/>
                          </a:solidFill>
                        </a:rPr>
                        <a:t>iff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 it has an incoming edge at position k in a chain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What if there are Still too many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particularly dense graphs or if, in the future, longer cycle caps are allowed, PICEF may need too many cycle variables</a:t>
            </a:r>
          </a:p>
          <a:p>
            <a:r>
              <a:rPr lang="en-US" dirty="0"/>
              <a:t>Solve via branch and price by storing only a subset of columns in memory, then solving pricing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Search for variables with positive price, bring into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Previously: that search is exponential in chain cap </a:t>
            </a:r>
            <a:r>
              <a:rPr lang="en-US" sz="1400" b="0" dirty="0"/>
              <a:t>[Abraham et al. 2007,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Plaut</a:t>
            </a:r>
            <a:r>
              <a:rPr lang="en-US" sz="1400" b="0" dirty="0"/>
              <a:t> et al. 2016]</a:t>
            </a:r>
            <a:endParaRPr lang="en-US" sz="1600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General: pricing chains &amp; cycle is </a:t>
            </a:r>
            <a:r>
              <a:rPr lang="en-US" b="0" dirty="0">
                <a:solidFill>
                  <a:schemeClr val="tx2"/>
                </a:solidFill>
              </a:rPr>
              <a:t>NP-hard</a:t>
            </a:r>
            <a:r>
              <a:rPr lang="en-US" b="0" dirty="0"/>
              <a:t> </a:t>
            </a:r>
            <a:r>
              <a:rPr lang="en-US" sz="1400" b="0" dirty="0"/>
              <a:t>[arXiv:1606.00117]</a:t>
            </a:r>
            <a:endParaRPr lang="en-US" sz="1600" b="0" dirty="0"/>
          </a:p>
          <a:p>
            <a:r>
              <a:rPr lang="en-US" dirty="0"/>
              <a:t>But we only need to price cycles, not chains!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2000" y="5227071"/>
            <a:ext cx="8310400" cy="1438809"/>
            <a:chOff x="188141" y="4087909"/>
            <a:chExt cx="8310400" cy="1438809"/>
          </a:xfrm>
        </p:grpSpPr>
        <p:sp>
          <p:nvSpPr>
            <p:cNvPr id="9" name="Rounded Rectangle 8"/>
            <p:cNvSpPr/>
            <p:nvPr/>
          </p:nvSpPr>
          <p:spPr>
            <a:xfrm>
              <a:off x="457200" y="4087909"/>
              <a:ext cx="8041341" cy="14388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PICEF is the first branch-and-price-based model with provably correct polynomial-time pricing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141" y="4141723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PRICING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Polynomial-TIME Cycle Pricing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Solve a structured problem that </a:t>
            </a:r>
            <a:r>
              <a:rPr lang="en-US" dirty="0">
                <a:solidFill>
                  <a:schemeClr val="tx2"/>
                </a:solidFill>
              </a:rPr>
              <a:t>implicitly</a:t>
            </a:r>
            <a:r>
              <a:rPr lang="en-US" dirty="0"/>
              <a:t> prices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Variable = </a:t>
            </a:r>
            <a:r>
              <a:rPr lang="en-US" b="0" i="1" dirty="0"/>
              <a:t>x</a:t>
            </a:r>
            <a:r>
              <a:rPr lang="en-US" b="0" i="1" baseline="-25000" dirty="0"/>
              <a:t>c</a:t>
            </a:r>
            <a:r>
              <a:rPr lang="en-US" b="0" dirty="0"/>
              <a:t> for cycle (not chain) </a:t>
            </a:r>
            <a:r>
              <a:rPr lang="en-US" b="0" i="1" dirty="0"/>
              <a:t>c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Price of </a:t>
            </a:r>
            <a:r>
              <a:rPr lang="en-US" b="0" i="1" dirty="0"/>
              <a:t>x</a:t>
            </a:r>
            <a:r>
              <a:rPr lang="en-US" b="0" i="1" baseline="-25000" dirty="0"/>
              <a:t>c</a:t>
            </a:r>
            <a:r>
              <a:rPr lang="en-US" b="0" dirty="0"/>
              <a:t> =  </a:t>
            </a:r>
            <a:r>
              <a:rPr lang="en-US" b="0" i="1" dirty="0" err="1"/>
              <a:t>w</a:t>
            </a:r>
            <a:r>
              <a:rPr lang="en-US" b="0" i="1" baseline="-25000" dirty="0" err="1"/>
              <a:t>c</a:t>
            </a:r>
            <a:r>
              <a:rPr lang="en-US" b="0" dirty="0"/>
              <a:t> – </a:t>
            </a:r>
            <a:r>
              <a:rPr lang="en-US" b="0" dirty="0" err="1"/>
              <a:t>Σ</a:t>
            </a:r>
            <a:r>
              <a:rPr lang="en-US" b="0" i="1" baseline="-25000" dirty="0" err="1"/>
              <a:t>v</a:t>
            </a:r>
            <a:r>
              <a:rPr lang="en-US" b="0" i="1" baseline="-25000" dirty="0"/>
              <a:t> in c</a:t>
            </a:r>
            <a:r>
              <a:rPr lang="en-US" b="0" dirty="0"/>
              <a:t> </a:t>
            </a:r>
            <a:r>
              <a:rPr lang="en-US" b="0" i="1" dirty="0" err="1"/>
              <a:t>δ</a:t>
            </a:r>
            <a:r>
              <a:rPr lang="en-US" b="0" i="1" baseline="-25000" dirty="0" err="1"/>
              <a:t>v</a:t>
            </a:r>
            <a:r>
              <a:rPr lang="en-US" b="0" i="1" dirty="0"/>
              <a:t>   </a:t>
            </a:r>
          </a:p>
          <a:p>
            <a:r>
              <a:rPr lang="en-US" dirty="0"/>
              <a:t>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Price: (</a:t>
            </a:r>
            <a:r>
              <a:rPr lang="en-US" b="0" i="1" dirty="0"/>
              <a:t>2+3+2</a:t>
            </a:r>
            <a:r>
              <a:rPr lang="en-US" b="0" dirty="0"/>
              <a:t>) – (</a:t>
            </a:r>
            <a:r>
              <a:rPr lang="en-US" b="0" i="1" dirty="0"/>
              <a:t>δ</a:t>
            </a:r>
            <a:r>
              <a:rPr lang="en-US" b="0" i="1" baseline="-25000" dirty="0"/>
              <a:t>P1</a:t>
            </a:r>
            <a:r>
              <a:rPr lang="en-US" b="0" i="1" dirty="0"/>
              <a:t>+δ</a:t>
            </a:r>
            <a:r>
              <a:rPr lang="en-US" b="0" i="1" baseline="-25000" dirty="0"/>
              <a:t>P2</a:t>
            </a:r>
            <a:r>
              <a:rPr lang="en-US" b="0" i="1" dirty="0"/>
              <a:t>+δ</a:t>
            </a:r>
            <a:r>
              <a:rPr lang="en-US" b="0" i="1" baseline="-25000" dirty="0"/>
              <a:t>P3</a:t>
            </a:r>
            <a:r>
              <a:rPr lang="en-US" b="0" dirty="0"/>
              <a:t>)</a:t>
            </a:r>
            <a:r>
              <a:rPr lang="en-US" b="0" i="1" dirty="0"/>
              <a:t> </a:t>
            </a:r>
            <a:endParaRPr lang="en-US" b="0" dirty="0"/>
          </a:p>
          <a:p>
            <a:endParaRPr lang="en-US" dirty="0"/>
          </a:p>
          <a:p>
            <a:r>
              <a:rPr lang="en-US" b="0" i="1" dirty="0"/>
              <a:t>=    </a:t>
            </a:r>
            <a:r>
              <a:rPr lang="en-US" b="0" dirty="0" err="1"/>
              <a:t>Σ</a:t>
            </a:r>
            <a:r>
              <a:rPr lang="en-US" b="0" i="1" baseline="-25000" dirty="0" err="1"/>
              <a:t>e</a:t>
            </a:r>
            <a:r>
              <a:rPr lang="en-US" b="0" i="1" baseline="-25000" dirty="0"/>
              <a:t> in c</a:t>
            </a:r>
            <a:r>
              <a:rPr lang="en-US" b="0" dirty="0"/>
              <a:t> </a:t>
            </a:r>
            <a:r>
              <a:rPr lang="en-US" b="0" i="1" dirty="0"/>
              <a:t>w</a:t>
            </a:r>
            <a:r>
              <a:rPr lang="en-US" b="0" i="1" baseline="-25000" dirty="0"/>
              <a:t>e</a:t>
            </a:r>
            <a:r>
              <a:rPr lang="en-US" b="0" dirty="0"/>
              <a:t> – </a:t>
            </a:r>
            <a:r>
              <a:rPr lang="en-US" b="0" dirty="0" err="1"/>
              <a:t>Σ</a:t>
            </a:r>
            <a:r>
              <a:rPr lang="en-US" b="0" i="1" baseline="-25000" dirty="0" err="1"/>
              <a:t>v</a:t>
            </a:r>
            <a:r>
              <a:rPr lang="en-US" b="0" i="1" baseline="-25000" dirty="0"/>
              <a:t> in c</a:t>
            </a:r>
            <a:r>
              <a:rPr lang="en-US" b="0" dirty="0"/>
              <a:t> </a:t>
            </a:r>
            <a:r>
              <a:rPr lang="en-US" b="0" i="1" dirty="0" err="1"/>
              <a:t>δ</a:t>
            </a:r>
            <a:r>
              <a:rPr lang="en-US" b="0" i="1" baseline="-25000" dirty="0" err="1"/>
              <a:t>v</a:t>
            </a:r>
            <a:r>
              <a:rPr lang="en-US" b="0" i="1" dirty="0"/>
              <a:t>   </a:t>
            </a:r>
            <a:br>
              <a:rPr lang="en-US" b="0" i="1" dirty="0"/>
            </a:br>
            <a:r>
              <a:rPr lang="en-US" b="0" i="1" dirty="0"/>
              <a:t>=</a:t>
            </a:r>
            <a:r>
              <a:rPr lang="en-US" b="0" dirty="0"/>
              <a:t>    </a:t>
            </a:r>
            <a:r>
              <a:rPr lang="en-US" b="0" dirty="0" err="1"/>
              <a:t>Σ</a:t>
            </a:r>
            <a:r>
              <a:rPr lang="en-US" b="0" i="1" baseline="-25000" dirty="0"/>
              <a:t>(</a:t>
            </a:r>
            <a:r>
              <a:rPr lang="en-US" b="0" i="1" baseline="-25000" dirty="0" err="1"/>
              <a:t>u,v</a:t>
            </a:r>
            <a:r>
              <a:rPr lang="en-US" b="0" i="1" baseline="-25000" dirty="0"/>
              <a:t>) in c</a:t>
            </a:r>
            <a:r>
              <a:rPr lang="en-US" b="0" dirty="0"/>
              <a:t> [</a:t>
            </a:r>
            <a:r>
              <a:rPr lang="en-US" b="0" i="1" dirty="0"/>
              <a:t>w</a:t>
            </a:r>
            <a:r>
              <a:rPr lang="en-US" b="0" i="1" baseline="-25000" dirty="0"/>
              <a:t>(</a:t>
            </a:r>
            <a:r>
              <a:rPr lang="en-US" b="0" i="1" baseline="-25000" dirty="0" err="1"/>
              <a:t>u,v</a:t>
            </a:r>
            <a:r>
              <a:rPr lang="en-US" b="0" i="1" baseline="-25000" dirty="0"/>
              <a:t>)</a:t>
            </a:r>
            <a:r>
              <a:rPr lang="en-US" b="0" dirty="0"/>
              <a:t> – </a:t>
            </a:r>
            <a:r>
              <a:rPr lang="en-US" b="0" i="1" dirty="0" err="1"/>
              <a:t>δ</a:t>
            </a:r>
            <a:r>
              <a:rPr lang="en-US" b="0" i="1" baseline="-25000" dirty="0" err="1"/>
              <a:t>v</a:t>
            </a:r>
            <a:r>
              <a:rPr lang="en-US" b="0" dirty="0"/>
              <a:t>]</a:t>
            </a:r>
            <a:r>
              <a:rPr lang="en-US" dirty="0"/>
              <a:t> 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Idea: Take </a:t>
            </a:r>
            <a:r>
              <a:rPr lang="en-US" i="1" dirty="0"/>
              <a:t>G</a:t>
            </a:r>
            <a:r>
              <a:rPr lang="en-US" dirty="0"/>
              <a:t>, create </a:t>
            </a:r>
            <a:r>
              <a:rPr lang="en-US" i="1" dirty="0"/>
              <a:t>G’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all edges </a:t>
            </a:r>
            <a:r>
              <a:rPr lang="en-US" i="1" dirty="0"/>
              <a:t>e</a:t>
            </a:r>
            <a:r>
              <a:rPr lang="en-US" dirty="0"/>
              <a:t> =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are reweighted </a:t>
            </a:r>
            <a:r>
              <a:rPr lang="en-US" i="1" dirty="0"/>
              <a:t>r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  <a:r>
              <a:rPr lang="en-US" dirty="0"/>
              <a:t> =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i="1" dirty="0"/>
              <a:t>w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Positive price cycles in </a:t>
            </a:r>
            <a:r>
              <a:rPr lang="en-US" i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 = negative weight cycles in </a:t>
            </a:r>
            <a:r>
              <a:rPr lang="en-US" i="1" dirty="0">
                <a:solidFill>
                  <a:schemeClr val="tx2"/>
                </a:solidFill>
              </a:rPr>
              <a:t>G’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42262" y="2396588"/>
            <a:ext cx="2453739" cy="2197057"/>
            <a:chOff x="4535674" y="2590556"/>
            <a:chExt cx="2453739" cy="2197057"/>
          </a:xfrm>
        </p:grpSpPr>
        <p:sp>
          <p:nvSpPr>
            <p:cNvPr id="7" name="Oval 6"/>
            <p:cNvSpPr/>
            <p:nvPr/>
          </p:nvSpPr>
          <p:spPr>
            <a:xfrm>
              <a:off x="5282715" y="2590556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P1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535674" y="3871668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075013" y="387321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cxnSp>
          <p:nvCxnSpPr>
            <p:cNvPr id="12" name="Straight Arrow Connector 11"/>
            <p:cNvCxnSpPr>
              <a:stCxn id="7" idx="3"/>
              <a:endCxn id="10" idx="0"/>
            </p:cNvCxnSpPr>
            <p:nvPr/>
          </p:nvCxnSpPr>
          <p:spPr>
            <a:xfrm flipH="1">
              <a:off x="4992874" y="3371045"/>
              <a:ext cx="423752" cy="50062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" idx="6"/>
            </p:cNvCxnSpPr>
            <p:nvPr/>
          </p:nvCxnSpPr>
          <p:spPr>
            <a:xfrm>
              <a:off x="5450074" y="4328868"/>
              <a:ext cx="624939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7" idx="5"/>
            </p:cNvCxnSpPr>
            <p:nvPr/>
          </p:nvCxnSpPr>
          <p:spPr>
            <a:xfrm flipH="1" flipV="1">
              <a:off x="6063204" y="3371045"/>
              <a:ext cx="469009" cy="5021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962778" y="3320291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86500" y="3320291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01951" y="3988116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853954" y="3917684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w</a:t>
            </a:r>
            <a:r>
              <a:rPr lang="en-US" i="1" baseline="-25000" dirty="0" err="1"/>
              <a:t>c</a:t>
            </a:r>
            <a:endParaRPr lang="en-US" dirty="0"/>
          </a:p>
        </p:txBody>
      </p:sp>
      <p:sp>
        <p:nvSpPr>
          <p:cNvPr id="41" name="Left Brace 40"/>
          <p:cNvSpPr/>
          <p:nvPr/>
        </p:nvSpPr>
        <p:spPr>
          <a:xfrm rot="16200000">
            <a:off x="2004405" y="3545535"/>
            <a:ext cx="91828" cy="7933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0743" y="1338943"/>
            <a:ext cx="47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Glorie</a:t>
            </a:r>
            <a:r>
              <a:rPr lang="en-US" sz="1400" dirty="0"/>
              <a:t> et al. MSOM-2014, </a:t>
            </a:r>
            <a:r>
              <a:rPr lang="en-US" sz="1400" dirty="0" err="1"/>
              <a:t>Plaut</a:t>
            </a:r>
            <a:r>
              <a:rPr lang="en-US" sz="1400" dirty="0"/>
              <a:t> et al. AAAI-2016]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8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53745" cy="1371600"/>
          </a:xfrm>
        </p:spPr>
        <p:txBody>
          <a:bodyPr>
            <a:normAutofit/>
          </a:bodyPr>
          <a:lstStyle/>
          <a:p>
            <a:r>
              <a:rPr lang="en-US"/>
              <a:t>Adapted Bellman-Ford Pricing for cycles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Bellman-Ford finds shortest paths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Undefined in graphs with negative weight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Adapt B-F to prevent internal looping </a:t>
            </a:r>
            <a:r>
              <a:rPr lang="en-US" dirty="0">
                <a:solidFill>
                  <a:schemeClr val="tx2"/>
                </a:solidFill>
              </a:rPr>
              <a:t>during the traversal</a:t>
            </a:r>
          </a:p>
          <a:p>
            <a:pPr lvl="1"/>
            <a:r>
              <a:rPr lang="en-US" i="1" dirty="0"/>
              <a:t>Shortest</a:t>
            </a:r>
            <a:r>
              <a:rPr lang="en-US" dirty="0"/>
              <a:t> path is NP-hard (reduce from Hamiltonian path):</a:t>
            </a:r>
          </a:p>
          <a:p>
            <a:pPr lvl="2"/>
            <a:r>
              <a:rPr lang="en-US" dirty="0"/>
              <a:t>Set edge weights to -1, given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, ask if shortest path from </a:t>
            </a:r>
            <a:r>
              <a:rPr lang="en-US" i="1" dirty="0"/>
              <a:t>u</a:t>
            </a:r>
            <a:r>
              <a:rPr lang="en-US" dirty="0"/>
              <a:t> to </a:t>
            </a:r>
            <a:r>
              <a:rPr lang="en-US" i="1" dirty="0"/>
              <a:t>v </a:t>
            </a:r>
            <a:r>
              <a:rPr lang="en-US" dirty="0"/>
              <a:t>is weight </a:t>
            </a:r>
            <a:r>
              <a:rPr lang="en-US" i="1" dirty="0"/>
              <a:t>1</a:t>
            </a:r>
            <a:r>
              <a:rPr lang="en-US" dirty="0"/>
              <a:t>-|</a:t>
            </a:r>
            <a:r>
              <a:rPr lang="en-US" i="1" dirty="0"/>
              <a:t>V</a:t>
            </a:r>
            <a:r>
              <a:rPr lang="en-US" dirty="0"/>
              <a:t>| </a:t>
            </a:r>
            <a:r>
              <a:rPr lang="en-US" dirty="0">
                <a:sym typeface="Wingdings"/>
              </a:rPr>
              <a:t> visits each vertex exactly once</a:t>
            </a:r>
          </a:p>
          <a:p>
            <a:pPr lvl="1"/>
            <a:r>
              <a:rPr lang="en-US" dirty="0">
                <a:sym typeface="Wingdings"/>
              </a:rPr>
              <a:t>We only need </a:t>
            </a:r>
            <a:r>
              <a:rPr lang="en-US" i="1" dirty="0">
                <a:sym typeface="Wingdings"/>
              </a:rPr>
              <a:t>some </a:t>
            </a:r>
            <a:r>
              <a:rPr lang="en-US" dirty="0">
                <a:sym typeface="Wingdings"/>
              </a:rPr>
              <a:t>short path (or proof that no negative cycle exists)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Now pricing runs in time </a:t>
            </a:r>
            <a:r>
              <a:rPr lang="en-US" i="1" dirty="0">
                <a:sym typeface="Wingdings"/>
              </a:rPr>
              <a:t>O</a:t>
            </a:r>
            <a:r>
              <a:rPr lang="en-US" dirty="0">
                <a:sym typeface="Wingdings"/>
              </a:rPr>
              <a:t>(|</a:t>
            </a:r>
            <a:r>
              <a:rPr lang="en-US" i="1" dirty="0">
                <a:sym typeface="Wingdings"/>
              </a:rPr>
              <a:t>V</a:t>
            </a:r>
            <a:r>
              <a:rPr lang="en-US" dirty="0">
                <a:sym typeface="Wingdings"/>
              </a:rPr>
              <a:t>||</a:t>
            </a:r>
            <a:r>
              <a:rPr lang="en-US" i="1" dirty="0">
                <a:sym typeface="Wingdings"/>
              </a:rPr>
              <a:t>E</a:t>
            </a:r>
            <a:r>
              <a:rPr lang="en-US" dirty="0">
                <a:sym typeface="Wingdings"/>
              </a:rPr>
              <a:t>|</a:t>
            </a:r>
            <a:r>
              <a:rPr lang="en-US" i="1" dirty="0">
                <a:sym typeface="Wingdings"/>
              </a:rPr>
              <a:t>L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743" y="1338943"/>
            <a:ext cx="47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Glorie</a:t>
            </a:r>
            <a:r>
              <a:rPr lang="en-US" sz="1400" dirty="0"/>
              <a:t> et al. MSOM-2014, </a:t>
            </a:r>
            <a:r>
              <a:rPr lang="en-US" sz="1400" dirty="0" err="1"/>
              <a:t>Plaut</a:t>
            </a:r>
            <a:r>
              <a:rPr lang="en-US" sz="1400" dirty="0"/>
              <a:t> et al. AAAI-2016]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59217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</a:t>
            </a:r>
            <a:r>
              <a:rPr lang="en-US"/>
              <a:t>do All These </a:t>
            </a:r>
            <a:r>
              <a:rPr lang="en-US" dirty="0"/>
              <a:t>models perform in </a:t>
            </a:r>
            <a:r>
              <a:rPr lang="en-US" dirty="0" err="1"/>
              <a:t>PRactice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Test on real and simulated match runs from:</a:t>
            </a:r>
          </a:p>
          <a:p>
            <a:pPr lvl="1"/>
            <a:r>
              <a:rPr lang="en-US" sz="2400" dirty="0"/>
              <a:t>US UNOS exchange: 143+ transplant centers</a:t>
            </a:r>
          </a:p>
          <a:p>
            <a:pPr lvl="1"/>
            <a:r>
              <a:rPr lang="en-US" sz="2400" dirty="0"/>
              <a:t>UK NLDKSS: 20 transplant centers</a:t>
            </a:r>
          </a:p>
          <a:p>
            <a:r>
              <a:rPr lang="en-US" sz="2400" dirty="0"/>
              <a:t>Following are tests against actual code for:</a:t>
            </a:r>
          </a:p>
          <a:p>
            <a:pPr lvl="1"/>
            <a:r>
              <a:rPr lang="en-US" sz="2400" dirty="0" err="1"/>
              <a:t>BnP</a:t>
            </a:r>
            <a:r>
              <a:rPr lang="en-US" sz="2400" dirty="0"/>
              <a:t>-DFS </a:t>
            </a:r>
            <a:r>
              <a:rPr lang="en-US" sz="1600" dirty="0"/>
              <a:t>[Abraham et al. EC-07]</a:t>
            </a:r>
            <a:endParaRPr lang="en-US" sz="2400" dirty="0"/>
          </a:p>
          <a:p>
            <a:pPr lvl="1"/>
            <a:r>
              <a:rPr lang="en-US" sz="2400" dirty="0" err="1"/>
              <a:t>BnP</a:t>
            </a:r>
            <a:r>
              <a:rPr lang="en-US" sz="2400" dirty="0"/>
              <a:t>-Poly </a:t>
            </a:r>
            <a:r>
              <a:rPr lang="en-US" sz="1600" dirty="0"/>
              <a:t>[</a:t>
            </a:r>
            <a:r>
              <a:rPr lang="en-US" sz="1600" dirty="0" err="1"/>
              <a:t>Glorie</a:t>
            </a:r>
            <a:r>
              <a:rPr lang="en-US" sz="1600" dirty="0"/>
              <a:t> et al. MSOM-14, </a:t>
            </a:r>
            <a:r>
              <a:rPr lang="en-US" sz="1600" dirty="0" err="1"/>
              <a:t>Plaut</a:t>
            </a:r>
            <a:r>
              <a:rPr lang="en-US" sz="1600" dirty="0"/>
              <a:t> et al. AAAI-16]</a:t>
            </a:r>
            <a:endParaRPr lang="en-US" sz="2400" dirty="0"/>
          </a:p>
          <a:p>
            <a:pPr lvl="1"/>
            <a:r>
              <a:rPr lang="en-US" sz="2400" dirty="0"/>
              <a:t>CG-TSP </a:t>
            </a:r>
            <a:r>
              <a:rPr lang="en-US" sz="1600" dirty="0"/>
              <a:t>[Anderson et al. PNAS-15]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</a:t>
            </a:r>
            <a:r>
              <a:rPr lang="en-US" i="1" dirty="0"/>
              <a:t>L </a:t>
            </a:r>
            <a:r>
              <a:rPr lang="en-US" dirty="0"/>
              <a:t>=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610590"/>
          </a:xfrm>
        </p:spPr>
        <p:txBody>
          <a:bodyPr>
            <a:normAutofit/>
          </a:bodyPr>
          <a:lstStyle/>
          <a:p>
            <a:r>
              <a:rPr lang="en-US" dirty="0"/>
              <a:t>PTIME: translate to maximum matching on undirected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7200" y="2565070"/>
            <a:ext cx="3663539" cy="1899071"/>
            <a:chOff x="457200" y="2565070"/>
            <a:chExt cx="3663539" cy="1899071"/>
          </a:xfrm>
        </p:grpSpPr>
        <p:sp>
          <p:nvSpPr>
            <p:cNvPr id="5" name="Oval 4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11" name="Curved Connector 10"/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7" idx="7"/>
              <a:endCxn id="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6" idx="7"/>
              <a:endCxn id="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7" idx="3"/>
              <a:endCxn id="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6" idx="3"/>
              <a:endCxn id="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8" idx="3"/>
              <a:endCxn id="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4"/>
              <a:endCxn id="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9" idx="2"/>
              <a:endCxn id="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36" name="Curved Connector 35"/>
            <p:cNvCxnSpPr>
              <a:stCxn id="9" idx="2"/>
              <a:endCxn id="35" idx="6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57200" y="4156364"/>
              <a:ext cx="36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(Six pairs, no altruists.)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773881" y="3944656"/>
            <a:ext cx="211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648201" y="2565070"/>
            <a:ext cx="3663539" cy="1484416"/>
            <a:chOff x="457200" y="2565070"/>
            <a:chExt cx="3663539" cy="1484416"/>
          </a:xfrm>
        </p:grpSpPr>
        <p:sp>
          <p:nvSpPr>
            <p:cNvPr id="43" name="Oval 42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48" name="Curved Connector 47"/>
            <p:cNvCxnSpPr>
              <a:stCxn id="45" idx="7"/>
              <a:endCxn id="4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47" idx="7"/>
              <a:endCxn id="4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/>
            <p:cNvCxnSpPr>
              <a:stCxn id="46" idx="7"/>
              <a:endCxn id="4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7" idx="3"/>
              <a:endCxn id="4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46" idx="3"/>
              <a:endCxn id="4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urved Connector 52"/>
            <p:cNvCxnSpPr>
              <a:stCxn id="48" idx="3"/>
              <a:endCxn id="4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48" idx="4"/>
              <a:endCxn id="4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57" name="Curved Connector 56"/>
            <p:cNvCxnSpPr>
              <a:stCxn id="49" idx="2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49" idx="2"/>
              <a:endCxn id="4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63549" y="5058707"/>
            <a:ext cx="3663539" cy="1484416"/>
            <a:chOff x="463549" y="5058707"/>
            <a:chExt cx="3663539" cy="1484416"/>
          </a:xfrm>
        </p:grpSpPr>
        <p:sp>
          <p:nvSpPr>
            <p:cNvPr id="82" name="Oval 81"/>
            <p:cNvSpPr/>
            <p:nvPr/>
          </p:nvSpPr>
          <p:spPr>
            <a:xfrm>
              <a:off x="463549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2573399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1518474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3628324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45936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63549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13" name="Straight Connector 12"/>
            <p:cNvCxnSpPr>
              <a:stCxn id="82" idx="6"/>
              <a:endCxn id="85" idx="2"/>
            </p:cNvCxnSpPr>
            <p:nvPr/>
          </p:nvCxnSpPr>
          <p:spPr>
            <a:xfrm>
              <a:off x="962313" y="5308089"/>
              <a:ext cx="55616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85" idx="6"/>
              <a:endCxn id="84" idx="2"/>
            </p:cNvCxnSpPr>
            <p:nvPr/>
          </p:nvCxnSpPr>
          <p:spPr>
            <a:xfrm>
              <a:off x="2017238" y="5308089"/>
              <a:ext cx="55616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87" idx="2"/>
            </p:cNvCxnSpPr>
            <p:nvPr/>
          </p:nvCxnSpPr>
          <p:spPr>
            <a:xfrm>
              <a:off x="3065814" y="5308089"/>
              <a:ext cx="56251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4648201" y="5058707"/>
            <a:ext cx="3663539" cy="1484416"/>
            <a:chOff x="463549" y="5058707"/>
            <a:chExt cx="3663539" cy="1484416"/>
          </a:xfrm>
        </p:grpSpPr>
        <p:sp>
          <p:nvSpPr>
            <p:cNvPr id="113" name="Oval 112"/>
            <p:cNvSpPr/>
            <p:nvPr/>
          </p:nvSpPr>
          <p:spPr>
            <a:xfrm>
              <a:off x="463549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2573399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1518474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3628324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2045936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463549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962313" y="5308089"/>
              <a:ext cx="556161" cy="0"/>
            </a:xfrm>
            <a:prstGeom prst="lin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2017238" y="5308089"/>
              <a:ext cx="55616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065814" y="5308089"/>
              <a:ext cx="562510" cy="0"/>
            </a:xfrm>
            <a:prstGeom prst="lin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Down Arrow 20"/>
          <p:cNvSpPr/>
          <p:nvPr/>
        </p:nvSpPr>
        <p:spPr>
          <a:xfrm>
            <a:off x="2039587" y="4528200"/>
            <a:ext cx="498764" cy="466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4410635" y="2201328"/>
            <a:ext cx="0" cy="4524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Down Arrow 134"/>
          <p:cNvSpPr/>
          <p:nvPr/>
        </p:nvSpPr>
        <p:spPr>
          <a:xfrm>
            <a:off x="6230588" y="4528199"/>
            <a:ext cx="498764" cy="466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9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/>
      <p:bldP spid="40" grpId="1"/>
      <p:bldP spid="21" grpId="0" animBg="1"/>
      <p:bldP spid="1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871" y="2406061"/>
            <a:ext cx="6738257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Real Match Runs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UNOS &amp; NLDKSS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89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999687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109" y="1999687"/>
            <a:ext cx="42672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109" y="1286113"/>
            <a:ext cx="439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UNOS: 286 match runs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128611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NLDKSS: 17 match runs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1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871" y="2406061"/>
            <a:ext cx="6738257" cy="1371600"/>
          </a:xfrm>
        </p:spPr>
        <p:txBody>
          <a:bodyPr/>
          <a:lstStyle/>
          <a:p>
            <a:pPr algn="ctr"/>
            <a:r>
              <a:rPr lang="en-US" dirty="0"/>
              <a:t>Generated Data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|=700, Increasing %Altruists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44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3720" y="301914"/>
            <a:ext cx="8664870" cy="5611095"/>
            <a:chOff x="-10975" y="1119335"/>
            <a:chExt cx="8664870" cy="56110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920" y="1119335"/>
              <a:ext cx="3657600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6295" y="1119335"/>
              <a:ext cx="3657600" cy="2743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920" y="3978276"/>
              <a:ext cx="3657600" cy="274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6295" y="3987230"/>
              <a:ext cx="3657600" cy="2743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975" y="1315750"/>
              <a:ext cx="750460" cy="21715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975" y="4167907"/>
              <a:ext cx="750460" cy="21715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2587" y="1315750"/>
              <a:ext cx="750460" cy="21715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2587" y="4167907"/>
              <a:ext cx="750460" cy="21715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64180" y="6023844"/>
            <a:ext cx="779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Solvers that are not shown timed out (within one-hour period).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972"/>
            <a:ext cx="8229600" cy="3614057"/>
          </a:xfrm>
        </p:spPr>
        <p:txBody>
          <a:bodyPr>
            <a:noAutofit/>
          </a:bodyPr>
          <a:lstStyle/>
          <a:p>
            <a:r>
              <a:rPr lang="en-US" sz="2400" dirty="0"/>
              <a:t>What is “best”?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</a:p>
          <a:p>
            <a:r>
              <a:rPr lang="en-US" sz="2400" dirty="0"/>
              <a:t>Optimization can handle this, but may be inflexible in </a:t>
            </a:r>
            <a:r>
              <a:rPr lang="en-US" sz="2400" b="1" dirty="0"/>
              <a:t>hard-to-understand</a:t>
            </a:r>
            <a:r>
              <a:rPr lang="en-US" sz="2400" dirty="0"/>
              <a:t> ways (for humans)</a:t>
            </a:r>
          </a:p>
          <a:p>
            <a:pPr lvl="1"/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587828" y="5377542"/>
            <a:ext cx="7968343" cy="12954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Want humans in the loop at a </a:t>
            </a:r>
            <a:r>
              <a:rPr lang="en-US" sz="2800" b="1" dirty="0"/>
              <a:t>high </a:t>
            </a:r>
            <a:r>
              <a:rPr lang="en-US" sz="2800" b="1"/>
              <a:t>level</a:t>
            </a:r>
            <a:r>
              <a:rPr lang="en-US" sz="2800"/>
              <a:t> </a:t>
            </a:r>
            <a:br>
              <a:rPr lang="en-US" sz="2800"/>
            </a:br>
            <a:r>
              <a:rPr lang="en-US" sz="2800"/>
              <a:t>(</a:t>
            </a:r>
            <a:r>
              <a:rPr lang="en-US" sz="2800" dirty="0"/>
              <a:t>and then CS/Opt handles the implementation)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3" y="4496118"/>
            <a:ext cx="6792686" cy="1371600"/>
          </a:xfrm>
        </p:spPr>
        <p:txBody>
          <a:bodyPr/>
          <a:lstStyle/>
          <a:p>
            <a:r>
              <a:rPr lang="en-US" dirty="0"/>
              <a:t>Managing short-term uncertainty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29" y="5758543"/>
            <a:ext cx="61327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[EC-13, EC-15, EC-16, Management Science </a:t>
            </a:r>
            <a:r>
              <a:rPr lang="en-US" sz="1600" i="1" dirty="0"/>
              <a:t>to appear</a:t>
            </a:r>
            <a:r>
              <a:rPr lang="en-US" sz="1600" dirty="0"/>
              <a:t>]</a:t>
            </a:r>
            <a:endParaRPr lang="en-US" sz="1400" dirty="0"/>
          </a:p>
          <a:p>
            <a:r>
              <a:rPr lang="en-US" sz="1050" i="1" dirty="0"/>
              <a:t>With A. Blum, N. </a:t>
            </a:r>
            <a:r>
              <a:rPr lang="en-US" sz="1050" i="1" dirty="0" err="1"/>
              <a:t>Haghtalab</a:t>
            </a:r>
            <a:r>
              <a:rPr lang="en-US" sz="1050" i="1" dirty="0"/>
              <a:t>, D. </a:t>
            </a:r>
            <a:r>
              <a:rPr lang="en-US" sz="1050" i="1" dirty="0" err="1"/>
              <a:t>Manlove</a:t>
            </a:r>
            <a:r>
              <a:rPr lang="en-US" sz="1050" i="1" dirty="0"/>
              <a:t>, B. </a:t>
            </a:r>
            <a:r>
              <a:rPr lang="en-US" sz="1050" i="1" dirty="0" err="1"/>
              <a:t>Plaut</a:t>
            </a:r>
            <a:r>
              <a:rPr lang="en-US" sz="1050" i="1" dirty="0"/>
              <a:t>, A. </a:t>
            </a:r>
            <a:r>
              <a:rPr lang="en-US" sz="1050" i="1" dirty="0" err="1"/>
              <a:t>Procaccia</a:t>
            </a:r>
            <a:r>
              <a:rPr lang="en-US" sz="1050" i="1" dirty="0"/>
              <a:t>, T. </a:t>
            </a:r>
            <a:r>
              <a:rPr lang="en-US" sz="1050" i="1" dirty="0" err="1"/>
              <a:t>Sandholm</a:t>
            </a:r>
            <a:r>
              <a:rPr lang="en-US" sz="1050" i="1" dirty="0"/>
              <a:t>, A. Sharma, J. Trimble</a:t>
            </a:r>
            <a:endParaRPr lang="en-US" sz="1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4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84477" cy="1371600"/>
          </a:xfrm>
        </p:spPr>
        <p:txBody>
          <a:bodyPr>
            <a:normAutofit/>
          </a:bodyPr>
          <a:lstStyle/>
          <a:p>
            <a:r>
              <a:rPr lang="en-US" sz="3200" dirty="0"/>
              <a:t>Matched ≠ Transplanted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Only around 10-15% of UNOS matched structures result in an actual transplant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Similarly low % in other exchanges </a:t>
            </a:r>
            <a:r>
              <a:rPr lang="en-US" b="0" dirty="0"/>
              <a:t>[ATC 2013]</a:t>
            </a:r>
          </a:p>
          <a:p>
            <a:endParaRPr lang="en-US" sz="2400" dirty="0"/>
          </a:p>
          <a:p>
            <a:r>
              <a:rPr lang="en-US" sz="2400" i="1" dirty="0"/>
              <a:t>Many </a:t>
            </a:r>
            <a:r>
              <a:rPr lang="en-US" sz="2400" dirty="0"/>
              <a:t>reasons for this.  How to handle?</a:t>
            </a:r>
          </a:p>
          <a:p>
            <a:endParaRPr lang="en-US" sz="2400" dirty="0"/>
          </a:p>
          <a:p>
            <a:r>
              <a:rPr lang="en-US" sz="2400" dirty="0"/>
              <a:t>One way: encode </a:t>
            </a:r>
            <a:r>
              <a:rPr lang="en-US" sz="2400" i="1" dirty="0"/>
              <a:t>probability of transplantation</a:t>
            </a:r>
            <a:r>
              <a:rPr lang="en-US" sz="2400" dirty="0"/>
              <a:t> rather than just feasibility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for individuals, cycles, chains, and full </a:t>
            </a:r>
            <a:r>
              <a:rPr lang="en-US" sz="2400" b="0" dirty="0" err="1"/>
              <a:t>matchings</a:t>
            </a:r>
            <a:endParaRPr lang="en-US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53785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Compatibility graph </a:t>
            </a:r>
            <a:r>
              <a:rPr lang="en-US" i="1" dirty="0"/>
              <a:t>G</a:t>
            </a:r>
            <a:endParaRPr lang="en-US" dirty="0"/>
          </a:p>
          <a:p>
            <a:pPr lvl="1"/>
            <a:r>
              <a:rPr lang="en-US" dirty="0"/>
              <a:t>Edge (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/>
              <a:t>) if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’s donor can donate to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 err="1"/>
              <a:t>’s</a:t>
            </a:r>
            <a:r>
              <a:rPr lang="en-US" dirty="0"/>
              <a:t> patient </a:t>
            </a:r>
          </a:p>
          <a:p>
            <a:pPr lvl="1"/>
            <a:r>
              <a:rPr lang="en-US" dirty="0"/>
              <a:t>Weight </a:t>
            </a:r>
            <a:r>
              <a:rPr lang="en-US" i="1" dirty="0"/>
              <a:t>w</a:t>
            </a:r>
            <a:r>
              <a:rPr lang="en-US" i="1" baseline="-25000" dirty="0"/>
              <a:t>e</a:t>
            </a:r>
            <a:r>
              <a:rPr lang="en-US" dirty="0"/>
              <a:t> on each edge </a:t>
            </a:r>
            <a:r>
              <a:rPr lang="en-US" i="1" dirty="0"/>
              <a:t>e</a:t>
            </a:r>
          </a:p>
          <a:p>
            <a:r>
              <a:rPr lang="en-US" dirty="0">
                <a:solidFill>
                  <a:schemeClr val="tx2"/>
                </a:solidFill>
              </a:rPr>
              <a:t>Success probability</a:t>
            </a:r>
            <a:r>
              <a:rPr lang="en-US" dirty="0"/>
              <a:t> </a:t>
            </a:r>
            <a:r>
              <a:rPr lang="en-US" i="1" dirty="0" err="1"/>
              <a:t>q</a:t>
            </a:r>
            <a:r>
              <a:rPr lang="en-US" i="1" baseline="-25000" dirty="0" err="1"/>
              <a:t>e</a:t>
            </a:r>
            <a:r>
              <a:rPr lang="en-US" dirty="0"/>
              <a:t> for each edge </a:t>
            </a:r>
            <a:r>
              <a:rPr lang="en-US" i="1" dirty="0"/>
              <a:t>e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Discounted utility of cycle </a:t>
            </a:r>
            <a:r>
              <a:rPr lang="en-US" i="1" dirty="0"/>
              <a:t>c</a:t>
            </a:r>
            <a:endParaRPr lang="en-US" dirty="0"/>
          </a:p>
          <a:p>
            <a:pPr marL="0" indent="0" algn="ctr">
              <a:buNone/>
            </a:pPr>
            <a:r>
              <a:rPr lang="en-US" i="1" dirty="0"/>
              <a:t>u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dirty="0"/>
              <a:t>) = ∑</a:t>
            </a:r>
            <a:r>
              <a:rPr lang="en-US" i="1" dirty="0"/>
              <a:t>w</a:t>
            </a:r>
            <a:r>
              <a:rPr lang="en-US" i="1" baseline="-25000" dirty="0"/>
              <a:t>e</a:t>
            </a:r>
            <a:r>
              <a:rPr lang="en-US" dirty="0"/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∏</a:t>
            </a:r>
            <a:r>
              <a:rPr lang="en-US" i="1" dirty="0" err="1"/>
              <a:t>q</a:t>
            </a:r>
            <a:r>
              <a:rPr lang="en-US" i="1" baseline="-25000" dirty="0" err="1"/>
              <a:t>e</a:t>
            </a:r>
            <a:endParaRPr lang="en-US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5594" y="4743730"/>
            <a:ext cx="2953599" cy="914400"/>
            <a:chOff x="1542201" y="5562600"/>
            <a:chExt cx="2953599" cy="91440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542201" y="6019800"/>
              <a:ext cx="2877399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Value of successful cycle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67784" y="4743730"/>
            <a:ext cx="2743200" cy="914400"/>
            <a:chOff x="5638800" y="5562600"/>
            <a:chExt cx="2743200" cy="914400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6388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867400" y="6019800"/>
              <a:ext cx="2514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Probability of success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7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7200" y="4050028"/>
            <a:ext cx="8072651" cy="15149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75329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786048" cy="52578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Discounted utility of a </a:t>
            </a:r>
            <a:r>
              <a:rPr lang="en-US" i="1" dirty="0"/>
              <a:t>k</a:t>
            </a:r>
            <a:r>
              <a:rPr lang="en-US" dirty="0"/>
              <a:t>-chain </a:t>
            </a:r>
            <a:r>
              <a:rPr lang="en-US" i="1" dirty="0"/>
              <a:t>c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Cannot simply “reweight by failure probability”</a:t>
            </a:r>
          </a:p>
          <a:p>
            <a:endParaRPr lang="en-US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711472" y="4210768"/>
            <a:ext cx="5721057" cy="1193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47800" y="5328368"/>
            <a:ext cx="2743200" cy="914400"/>
            <a:chOff x="1752600" y="5562600"/>
            <a:chExt cx="2743200" cy="9144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752600" y="601980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Exactly first </a:t>
              </a:r>
              <a:r>
                <a:rPr lang="en-US" i="1" dirty="0" err="1"/>
                <a:t>i</a:t>
              </a:r>
              <a:r>
                <a:rPr lang="en-US" dirty="0"/>
                <a:t> transplants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6800" y="5328368"/>
            <a:ext cx="2895600" cy="914400"/>
            <a:chOff x="2514600" y="5562600"/>
            <a:chExt cx="2895600" cy="91440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14600" y="6019800"/>
              <a:ext cx="2895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Chain executes in entirety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89317" y="2246591"/>
            <a:ext cx="7464083" cy="918640"/>
            <a:chOff x="689317" y="2246591"/>
            <a:chExt cx="7464083" cy="918640"/>
          </a:xfrm>
        </p:grpSpPr>
        <p:sp>
          <p:nvSpPr>
            <p:cNvPr id="6" name="Oval 5"/>
            <p:cNvSpPr/>
            <p:nvPr/>
          </p:nvSpPr>
          <p:spPr>
            <a:xfrm>
              <a:off x="689317" y="2250831"/>
              <a:ext cx="914400" cy="9144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3241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39624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6007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Arrow Connector 11"/>
            <p:cNvCxnSpPr>
              <a:stCxn id="6" idx="6"/>
              <a:endCxn id="14" idx="2"/>
            </p:cNvCxnSpPr>
            <p:nvPr/>
          </p:nvCxnSpPr>
          <p:spPr>
            <a:xfrm flipV="1">
              <a:off x="1603717" y="2703791"/>
              <a:ext cx="720383" cy="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6"/>
              <a:endCxn id="15" idx="2"/>
            </p:cNvCxnSpPr>
            <p:nvPr/>
          </p:nvCxnSpPr>
          <p:spPr>
            <a:xfrm>
              <a:off x="3238500" y="2703791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5" idx="6"/>
              <a:endCxn id="16" idx="2"/>
            </p:cNvCxnSpPr>
            <p:nvPr/>
          </p:nvCxnSpPr>
          <p:spPr>
            <a:xfrm>
              <a:off x="4876800" y="2703791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72390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9" name="Straight Arrow Connector 28"/>
            <p:cNvCxnSpPr>
              <a:stCxn id="16" idx="6"/>
              <a:endCxn id="28" idx="2"/>
            </p:cNvCxnSpPr>
            <p:nvPr/>
          </p:nvCxnSpPr>
          <p:spPr>
            <a:xfrm>
              <a:off x="6515100" y="2703791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739608" y="2296518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68320" y="2254089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7959" y="2246591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48450" y="2254089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08030" y="3235570"/>
            <a:ext cx="1663308" cy="436663"/>
            <a:chOff x="1108030" y="3235570"/>
            <a:chExt cx="1663308" cy="436663"/>
          </a:xfrm>
        </p:grpSpPr>
        <p:sp>
          <p:nvSpPr>
            <p:cNvPr id="37" name="Left Brace 36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1q</a:t>
              </a:r>
              <a:r>
                <a:rPr lang="en-US" sz="1400" baseline="-25000" dirty="0"/>
                <a:t>1</a:t>
              </a:r>
              <a:r>
                <a:rPr lang="en-US" sz="1400" dirty="0"/>
                <a:t>(1-q</a:t>
              </a:r>
              <a:r>
                <a:rPr lang="en-US" sz="1400" baseline="-25000" dirty="0"/>
                <a:t>2</a:t>
              </a:r>
              <a:r>
                <a:rPr lang="en-US" sz="1400" dirty="0"/>
                <a:t>)</a:t>
              </a:r>
              <a:endParaRPr lang="en-US" sz="1400" baseline="-250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108029" y="3231306"/>
            <a:ext cx="3337362" cy="436663"/>
            <a:chOff x="1108030" y="3235570"/>
            <a:chExt cx="1663308" cy="436663"/>
          </a:xfrm>
        </p:grpSpPr>
        <p:sp>
          <p:nvSpPr>
            <p:cNvPr id="42" name="Left Brace 41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400" dirty="0"/>
                <a:t>… + </a:t>
              </a:r>
              <a:r>
                <a:rPr lang="en-US" sz="1400" dirty="0"/>
                <a:t>2q</a:t>
              </a:r>
              <a:r>
                <a:rPr lang="en-US" sz="1400" baseline="-25000" dirty="0"/>
                <a:t>1</a:t>
              </a:r>
              <a:r>
                <a:rPr lang="en-US" sz="1400" dirty="0"/>
                <a:t>q</a:t>
              </a:r>
              <a:r>
                <a:rPr lang="en-US" sz="1400" baseline="-25000" dirty="0"/>
                <a:t>2</a:t>
              </a:r>
              <a:r>
                <a:rPr lang="en-US" sz="1400" dirty="0"/>
                <a:t>(1-q</a:t>
              </a:r>
              <a:r>
                <a:rPr lang="en-US" sz="1400" baseline="-25000" dirty="0"/>
                <a:t>3</a:t>
              </a:r>
              <a:r>
                <a:rPr lang="en-US" sz="1400" dirty="0"/>
                <a:t>)</a:t>
              </a:r>
              <a:endParaRPr lang="en-US" sz="1400" baseline="-250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08026" y="3235692"/>
            <a:ext cx="5011420" cy="436663"/>
            <a:chOff x="1108030" y="3235570"/>
            <a:chExt cx="1663308" cy="436663"/>
          </a:xfrm>
        </p:grpSpPr>
        <p:sp>
          <p:nvSpPr>
            <p:cNvPr id="45" name="Left Brace 44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400" dirty="0"/>
                <a:t>… + </a:t>
              </a:r>
              <a:r>
                <a:rPr lang="en-US" sz="1400" dirty="0"/>
                <a:t>3q</a:t>
              </a:r>
              <a:r>
                <a:rPr lang="en-US" sz="1400" baseline="-25000" dirty="0"/>
                <a:t>1</a:t>
              </a:r>
              <a:r>
                <a:rPr lang="en-US" sz="1400" dirty="0"/>
                <a:t>q</a:t>
              </a:r>
              <a:r>
                <a:rPr lang="en-US" sz="1400" baseline="-25000" dirty="0"/>
                <a:t>2</a:t>
              </a:r>
              <a:r>
                <a:rPr lang="en-US" sz="1400" dirty="0"/>
                <a:t>q</a:t>
              </a:r>
              <a:r>
                <a:rPr lang="en-US" sz="1400" baseline="-25000" dirty="0"/>
                <a:t>3</a:t>
              </a:r>
              <a:r>
                <a:rPr lang="en-US" sz="1400" dirty="0"/>
                <a:t>(1-q</a:t>
              </a:r>
              <a:r>
                <a:rPr lang="en-US" sz="1400" baseline="-25000" dirty="0"/>
                <a:t>4</a:t>
              </a:r>
              <a:r>
                <a:rPr lang="en-US" sz="1400" dirty="0"/>
                <a:t>)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888" y="1997593"/>
            <a:ext cx="320040" cy="3200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899" y="1997593"/>
            <a:ext cx="320040" cy="3200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509" y="1995856"/>
            <a:ext cx="320040" cy="3200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30" y="1995131"/>
            <a:ext cx="320040" cy="3200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399" y="1995131"/>
            <a:ext cx="320040" cy="32004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108024" y="3234175"/>
            <a:ext cx="6558868" cy="436663"/>
            <a:chOff x="1108030" y="3235570"/>
            <a:chExt cx="1663308" cy="436663"/>
          </a:xfrm>
        </p:grpSpPr>
        <p:sp>
          <p:nvSpPr>
            <p:cNvPr id="54" name="Left Brace 53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400" dirty="0"/>
                <a:t>… + </a:t>
              </a:r>
              <a:r>
                <a:rPr lang="en-US" sz="1400" dirty="0"/>
                <a:t>4q</a:t>
              </a:r>
              <a:r>
                <a:rPr lang="en-US" sz="1400" baseline="-25000" dirty="0"/>
                <a:t>1</a:t>
              </a:r>
              <a:r>
                <a:rPr lang="en-US" sz="1400" dirty="0"/>
                <a:t>q</a:t>
              </a:r>
              <a:r>
                <a:rPr lang="en-US" sz="1400" baseline="-25000" dirty="0"/>
                <a:t>2</a:t>
              </a:r>
              <a:r>
                <a:rPr lang="en-US" sz="1400" dirty="0"/>
                <a:t>q</a:t>
              </a:r>
              <a:r>
                <a:rPr lang="en-US" sz="1400" baseline="-25000" dirty="0"/>
                <a:t>3</a:t>
              </a:r>
              <a:r>
                <a:rPr lang="en-US" sz="1400" dirty="0"/>
                <a:t>q</a:t>
              </a:r>
              <a:r>
                <a:rPr lang="en-US" sz="1400" baseline="-25000" dirty="0"/>
                <a:t>4</a:t>
              </a:r>
              <a:endParaRPr lang="en-US" sz="1400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5463" y="1995131"/>
            <a:ext cx="320040" cy="3200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399" y="2006043"/>
            <a:ext cx="3200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172200" cy="1371600"/>
          </a:xfrm>
        </p:spPr>
        <p:txBody>
          <a:bodyPr>
            <a:normAutofit/>
          </a:bodyPr>
          <a:lstStyle/>
          <a:p>
            <a:r>
              <a:rPr lang="en-US" sz="3200" dirty="0"/>
              <a:t>Discounted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20586"/>
            <a:ext cx="8534400" cy="4005577"/>
          </a:xfrm>
        </p:spPr>
        <p:txBody>
          <a:bodyPr>
            <a:normAutofit/>
          </a:bodyPr>
          <a:lstStyle/>
          <a:p>
            <a:r>
              <a:rPr lang="en-US" sz="2400" dirty="0"/>
              <a:t>Find matching </a:t>
            </a:r>
            <a:r>
              <a:rPr lang="en-US" sz="2400" i="1" dirty="0"/>
              <a:t>M</a:t>
            </a:r>
            <a:r>
              <a:rPr lang="en-US" sz="2400" i="1" baseline="30000" dirty="0"/>
              <a:t>*</a:t>
            </a:r>
            <a:r>
              <a:rPr lang="en-US" sz="2400" i="1" dirty="0"/>
              <a:t> </a:t>
            </a:r>
            <a:r>
              <a:rPr lang="en-US" sz="2400" dirty="0"/>
              <a:t>with highest </a:t>
            </a:r>
            <a:r>
              <a:rPr lang="en-US" sz="2400" dirty="0">
                <a:solidFill>
                  <a:schemeClr val="tx2"/>
                </a:solidFill>
              </a:rPr>
              <a:t>discounted </a:t>
            </a:r>
            <a:r>
              <a:rPr lang="en-US" sz="2400" dirty="0"/>
              <a:t>utility</a:t>
            </a:r>
            <a:endParaRPr lang="en-US" sz="2400" baseline="30000" dirty="0"/>
          </a:p>
        </p:txBody>
      </p:sp>
      <p:sp>
        <p:nvSpPr>
          <p:cNvPr id="4" name="Oval 3"/>
          <p:cNvSpPr/>
          <p:nvPr/>
        </p:nvSpPr>
        <p:spPr>
          <a:xfrm>
            <a:off x="2514600" y="5029200"/>
            <a:ext cx="1143000" cy="1143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5486400" y="5029200"/>
            <a:ext cx="1143000" cy="1143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000500" y="3124200"/>
            <a:ext cx="1143000" cy="1143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3" name="Curved Connector 12"/>
          <p:cNvCxnSpPr>
            <a:stCxn id="4" idx="7"/>
            <a:endCxn id="5" idx="1"/>
          </p:cNvCxnSpPr>
          <p:nvPr/>
        </p:nvCxnSpPr>
        <p:spPr>
          <a:xfrm rot="5400000" flipH="1" flipV="1">
            <a:off x="4572000" y="4114800"/>
            <a:ext cx="12700" cy="2163576"/>
          </a:xfrm>
          <a:prstGeom prst="curvedConnector3">
            <a:avLst>
              <a:gd name="adj1" fmla="val 3118016"/>
            </a:avLst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" idx="3"/>
            <a:endCxn id="4" idx="5"/>
          </p:cNvCxnSpPr>
          <p:nvPr/>
        </p:nvCxnSpPr>
        <p:spPr>
          <a:xfrm rot="5400000">
            <a:off x="4572000" y="4923024"/>
            <a:ext cx="12700" cy="2163576"/>
          </a:xfrm>
          <a:prstGeom prst="curvedConnector3">
            <a:avLst>
              <a:gd name="adj1" fmla="val 3118016"/>
            </a:avLst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5" idx="0"/>
            <a:endCxn id="8" idx="6"/>
          </p:cNvCxnSpPr>
          <p:nvPr/>
        </p:nvCxnSpPr>
        <p:spPr>
          <a:xfrm rot="16200000" flipV="1">
            <a:off x="4933950" y="3905250"/>
            <a:ext cx="1333500" cy="9144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2"/>
            <a:endCxn id="4" idx="0"/>
          </p:cNvCxnSpPr>
          <p:nvPr/>
        </p:nvCxnSpPr>
        <p:spPr>
          <a:xfrm rot="10800000" flipV="1">
            <a:off x="3086100" y="3695700"/>
            <a:ext cx="914400" cy="13335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57200" y="3276600"/>
            <a:ext cx="2514600" cy="457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cardinality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715000" y="3276600"/>
            <a:ext cx="3200400" cy="457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Maximum expected transplants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859" y="1450344"/>
            <a:ext cx="650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(“Best” = max expected cardinality  |  limited recourse)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1800" y="3733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5000" y="3733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3400" y="4800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3400" y="6031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22" grpId="0" animBg="1"/>
      <p:bldP spid="22" grpId="1" animBg="1"/>
      <p:bldP spid="23" grpId="0" animBg="1"/>
      <p:bldP spid="7" grpId="0"/>
      <p:bldP spid="7" grpId="1"/>
      <p:bldP spid="16" grpId="0"/>
      <p:bldP spid="16" grpId="1"/>
      <p:bldP spid="18" grpId="0"/>
      <p:bldP spid="20" grpId="0"/>
      <p:bldP spid="20" grpId="1"/>
      <p:bldP spid="2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</a:t>
            </a:r>
            <a:r>
              <a:rPr lang="en-US" i="1" dirty="0"/>
              <a:t>L </a:t>
            </a:r>
            <a:r>
              <a:rPr lang="en-US" dirty="0"/>
              <a:t>= ∞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610590"/>
          </a:xfrm>
        </p:spPr>
        <p:txBody>
          <a:bodyPr/>
          <a:lstStyle/>
          <a:p>
            <a:r>
              <a:rPr lang="en-US" dirty="0"/>
              <a:t>PTIME via formulation as maximum weight perfect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7200" y="2565070"/>
            <a:ext cx="3663539" cy="1899071"/>
            <a:chOff x="457200" y="2565070"/>
            <a:chExt cx="3663539" cy="1899071"/>
          </a:xfrm>
        </p:grpSpPr>
        <p:sp>
          <p:nvSpPr>
            <p:cNvPr id="5" name="Oval 4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11" name="Curved Connector 10"/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7" idx="7"/>
              <a:endCxn id="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6" idx="7"/>
              <a:endCxn id="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7" idx="3"/>
              <a:endCxn id="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6" idx="3"/>
              <a:endCxn id="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8" idx="3"/>
              <a:endCxn id="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4"/>
              <a:endCxn id="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9" idx="2"/>
              <a:endCxn id="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36" name="Curved Connector 35"/>
            <p:cNvCxnSpPr>
              <a:stCxn id="9" idx="2"/>
              <a:endCxn id="35" idx="6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57200" y="4156364"/>
              <a:ext cx="36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(Six pairs, no altruists.)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773881" y="3944656"/>
            <a:ext cx="211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648201" y="2565070"/>
            <a:ext cx="3663539" cy="1484416"/>
            <a:chOff x="457200" y="2565070"/>
            <a:chExt cx="3663539" cy="1484416"/>
          </a:xfrm>
        </p:grpSpPr>
        <p:sp>
          <p:nvSpPr>
            <p:cNvPr id="43" name="Oval 42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48" name="Curved Connector 47"/>
            <p:cNvCxnSpPr>
              <a:stCxn id="45" idx="7"/>
              <a:endCxn id="4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47" idx="7"/>
              <a:endCxn id="4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/>
            <p:cNvCxnSpPr>
              <a:stCxn id="46" idx="7"/>
              <a:endCxn id="4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7" idx="3"/>
              <a:endCxn id="4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46" idx="3"/>
              <a:endCxn id="4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urved Connector 52"/>
            <p:cNvCxnSpPr>
              <a:stCxn id="48" idx="3"/>
              <a:endCxn id="4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48" idx="4"/>
              <a:endCxn id="4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57" name="Curved Connector 56"/>
            <p:cNvCxnSpPr>
              <a:stCxn id="49" idx="2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49" idx="2"/>
              <a:endCxn id="4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2533780" y="5306464"/>
            <a:ext cx="4112241" cy="775502"/>
            <a:chOff x="2533780" y="5306464"/>
            <a:chExt cx="4112241" cy="775502"/>
          </a:xfrm>
        </p:grpSpPr>
        <p:cxnSp>
          <p:nvCxnSpPr>
            <p:cNvPr id="73" name="Straight Connector 72"/>
            <p:cNvCxnSpPr>
              <a:stCxn id="60" idx="4"/>
              <a:endCxn id="66" idx="0"/>
            </p:cNvCxnSpPr>
            <p:nvPr/>
          </p:nvCxnSpPr>
          <p:spPr>
            <a:xfrm flipH="1">
              <a:off x="2533780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1" idx="4"/>
              <a:endCxn id="67" idx="0"/>
            </p:cNvCxnSpPr>
            <p:nvPr/>
          </p:nvCxnSpPr>
          <p:spPr>
            <a:xfrm flipH="1">
              <a:off x="3355314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62" idx="4"/>
              <a:endCxn id="68" idx="0"/>
            </p:cNvCxnSpPr>
            <p:nvPr/>
          </p:nvCxnSpPr>
          <p:spPr>
            <a:xfrm flipH="1">
              <a:off x="4176848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3" idx="4"/>
              <a:endCxn id="69" idx="0"/>
            </p:cNvCxnSpPr>
            <p:nvPr/>
          </p:nvCxnSpPr>
          <p:spPr>
            <a:xfrm flipH="1">
              <a:off x="4998382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64" idx="4"/>
              <a:endCxn id="70" idx="0"/>
            </p:cNvCxnSpPr>
            <p:nvPr/>
          </p:nvCxnSpPr>
          <p:spPr>
            <a:xfrm flipH="1">
              <a:off x="5819916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5" idx="4"/>
              <a:endCxn id="71" idx="0"/>
            </p:cNvCxnSpPr>
            <p:nvPr/>
          </p:nvCxnSpPr>
          <p:spPr>
            <a:xfrm flipH="1">
              <a:off x="6641450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2710120" y="5233422"/>
            <a:ext cx="3754990" cy="921586"/>
            <a:chOff x="2710120" y="5233422"/>
            <a:chExt cx="3754990" cy="921586"/>
          </a:xfrm>
        </p:grpSpPr>
        <p:cxnSp>
          <p:nvCxnSpPr>
            <p:cNvPr id="90" name="Straight Connector 89"/>
            <p:cNvCxnSpPr>
              <a:stCxn id="60" idx="5"/>
              <a:endCxn id="67" idx="1"/>
            </p:cNvCxnSpPr>
            <p:nvPr/>
          </p:nvCxnSpPr>
          <p:spPr>
            <a:xfrm>
              <a:off x="2714691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61" idx="3"/>
              <a:endCxn id="66" idx="7"/>
            </p:cNvCxnSpPr>
            <p:nvPr/>
          </p:nvCxnSpPr>
          <p:spPr>
            <a:xfrm flipH="1">
              <a:off x="2710120" y="5233422"/>
              <a:ext cx="473425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1" idx="5"/>
              <a:endCxn id="68" idx="1"/>
            </p:cNvCxnSpPr>
            <p:nvPr/>
          </p:nvCxnSpPr>
          <p:spPr>
            <a:xfrm>
              <a:off x="3536225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2" idx="3"/>
              <a:endCxn id="67" idx="7"/>
            </p:cNvCxnSpPr>
            <p:nvPr/>
          </p:nvCxnSpPr>
          <p:spPr>
            <a:xfrm flipH="1">
              <a:off x="3531654" y="5233422"/>
              <a:ext cx="473425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62" idx="5"/>
              <a:endCxn id="69" idx="1"/>
            </p:cNvCxnSpPr>
            <p:nvPr/>
          </p:nvCxnSpPr>
          <p:spPr>
            <a:xfrm>
              <a:off x="4357759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63" idx="3"/>
              <a:endCxn id="68" idx="7"/>
            </p:cNvCxnSpPr>
            <p:nvPr/>
          </p:nvCxnSpPr>
          <p:spPr>
            <a:xfrm flipH="1">
              <a:off x="4353188" y="5233422"/>
              <a:ext cx="473425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63" idx="5"/>
              <a:endCxn id="70" idx="1"/>
            </p:cNvCxnSpPr>
            <p:nvPr/>
          </p:nvCxnSpPr>
          <p:spPr>
            <a:xfrm>
              <a:off x="5179293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64" idx="3"/>
              <a:endCxn id="66" idx="7"/>
            </p:cNvCxnSpPr>
            <p:nvPr/>
          </p:nvCxnSpPr>
          <p:spPr>
            <a:xfrm flipH="1">
              <a:off x="2710120" y="5233422"/>
              <a:ext cx="2938027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64" idx="5"/>
              <a:endCxn id="71" idx="1"/>
            </p:cNvCxnSpPr>
            <p:nvPr/>
          </p:nvCxnSpPr>
          <p:spPr>
            <a:xfrm>
              <a:off x="6000827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850016" y="4807700"/>
            <a:ext cx="6045387" cy="498764"/>
            <a:chOff x="850016" y="4807700"/>
            <a:chExt cx="6045387" cy="498764"/>
          </a:xfrm>
        </p:grpSpPr>
        <p:sp>
          <p:nvSpPr>
            <p:cNvPr id="60" name="Oval 59"/>
            <p:cNvSpPr/>
            <p:nvPr/>
          </p:nvSpPr>
          <p:spPr>
            <a:xfrm>
              <a:off x="2288969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d</a:t>
              </a:r>
              <a:r>
                <a:rPr lang="en-US" sz="1400" baseline="-25000"/>
                <a:t>1</a:t>
              </a:r>
              <a:endParaRPr lang="en-US" sz="1400" baseline="-250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110503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3932037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4753571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4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575105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5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6396639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6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50016" y="4884637"/>
              <a:ext cx="1333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/>
                <a:t>Donors: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22526" y="6081966"/>
            <a:ext cx="6068306" cy="498764"/>
            <a:chOff x="822526" y="6081966"/>
            <a:chExt cx="6068306" cy="498764"/>
          </a:xfrm>
        </p:grpSpPr>
        <p:sp>
          <p:nvSpPr>
            <p:cNvPr id="66" name="Oval 65"/>
            <p:cNvSpPr/>
            <p:nvPr/>
          </p:nvSpPr>
          <p:spPr>
            <a:xfrm>
              <a:off x="2284398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3105932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3927466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4749000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4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5570534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5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6392068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6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22526" y="6153682"/>
              <a:ext cx="1333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/>
                <a:t>Patients:</a:t>
              </a: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7190122" y="5109599"/>
            <a:ext cx="1695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Edge weights: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7521358" y="5458379"/>
            <a:ext cx="1247971" cy="338554"/>
            <a:chOff x="7521358" y="5458379"/>
            <a:chExt cx="1247971" cy="338554"/>
          </a:xfrm>
        </p:grpSpPr>
        <p:cxnSp>
          <p:nvCxnSpPr>
            <p:cNvPr id="119" name="Straight Connector 118"/>
            <p:cNvCxnSpPr/>
            <p:nvPr/>
          </p:nvCxnSpPr>
          <p:spPr>
            <a:xfrm>
              <a:off x="7521358" y="5655600"/>
              <a:ext cx="496513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8049493" y="5458379"/>
              <a:ext cx="719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= 0 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7521358" y="5809494"/>
            <a:ext cx="1249821" cy="338554"/>
            <a:chOff x="7521358" y="5809494"/>
            <a:chExt cx="1249821" cy="338554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7521358" y="5983941"/>
              <a:ext cx="496513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8051343" y="5809494"/>
              <a:ext cx="719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= w</a:t>
              </a:r>
              <a:r>
                <a:rPr lang="en-US" sz="1600" baseline="-25000" dirty="0"/>
                <a:t>e</a:t>
              </a:r>
              <a:r>
                <a:rPr lang="en-US" sz="1600" dirty="0"/>
                <a:t> 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4410635" y="2201328"/>
            <a:ext cx="0" cy="226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75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/>
      <p:bldP spid="40" grpId="1"/>
      <p:bldP spid="1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7538"/>
            <a:ext cx="7620000" cy="3325744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Practice:</a:t>
            </a:r>
            <a:r>
              <a:rPr lang="en-US" dirty="0"/>
              <a:t>  Solved via branch-and-price </a:t>
            </a:r>
          </a:p>
          <a:p>
            <a:pPr lvl="1"/>
            <a:r>
              <a:rPr lang="en-US" dirty="0"/>
              <a:t>One binary decision variable per cycle/chain</a:t>
            </a:r>
          </a:p>
          <a:p>
            <a:pPr lvl="1"/>
            <a:r>
              <a:rPr lang="en-US" dirty="0"/>
              <a:t>Upper-bounding is now NP-hard</a:t>
            </a:r>
          </a:p>
          <a:p>
            <a:pPr lvl="1"/>
            <a:r>
              <a:rPr lang="en-US" dirty="0"/>
              <a:t>Pricing problem is (empirically) much easier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loud Callout 3"/>
          <p:cNvSpPr/>
          <p:nvPr/>
        </p:nvSpPr>
        <p:spPr>
          <a:xfrm flipH="1">
            <a:off x="6248400" y="3456422"/>
            <a:ext cx="2590800" cy="1069882"/>
          </a:xfrm>
          <a:prstGeom prst="cloud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Maybe this is a good idea </a:t>
            </a:r>
            <a:r>
              <a:rPr lang="is-IS" i="1" dirty="0"/>
              <a:t>…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07086" cy="1371600"/>
          </a:xfrm>
        </p:spPr>
        <p:txBody>
          <a:bodyPr/>
          <a:lstStyle/>
          <a:p>
            <a:r>
              <a:rPr lang="en-US" dirty="0"/>
              <a:t>Solving this new problem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1000" y="1774373"/>
            <a:ext cx="8229600" cy="14287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Theorem:</a:t>
            </a:r>
            <a:r>
              <a:rPr lang="en-US" sz="2000" dirty="0"/>
              <a:t>  </a:t>
            </a:r>
            <a:br>
              <a:rPr lang="en-US" sz="2000" dirty="0"/>
            </a:br>
            <a:r>
              <a:rPr lang="en-US" sz="2000" dirty="0"/>
              <a:t>In a sparse random graph model, for any failure probability </a:t>
            </a:r>
            <a:r>
              <a:rPr lang="en-US" sz="2000" i="1" dirty="0"/>
              <a:t>p</a:t>
            </a:r>
            <a:r>
              <a:rPr lang="en-US" sz="2000" dirty="0"/>
              <a:t>, </a:t>
            </a:r>
            <a:r>
              <a:rPr lang="en-US" sz="2000" dirty="0" err="1"/>
              <a:t>w.h.p</a:t>
            </a:r>
            <a:r>
              <a:rPr lang="en-US" sz="2000" dirty="0"/>
              <a:t>. there exists a matching that is “linearly better” than </a:t>
            </a:r>
            <a:r>
              <a:rPr lang="en-US" sz="2000" i="1" dirty="0"/>
              <a:t>any</a:t>
            </a:r>
            <a:r>
              <a:rPr lang="en-US" sz="2000" dirty="0"/>
              <a:t> max-cardinality matching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0890" y="4788402"/>
            <a:ext cx="320040" cy="320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398" y="4432729"/>
            <a:ext cx="320040" cy="3200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1" y="2764969"/>
            <a:ext cx="8229600" cy="14268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only “good” chains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11626" y="2972635"/>
            <a:ext cx="8001000" cy="104994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65170" y="4191835"/>
            <a:ext cx="1752600" cy="1055077"/>
            <a:chOff x="4495800" y="4114800"/>
            <a:chExt cx="1752600" cy="105507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953000" y="4114800"/>
              <a:ext cx="0" cy="697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495800" y="4572000"/>
              <a:ext cx="17526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Donation to waitlist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36370" y="4191835"/>
            <a:ext cx="2667000" cy="2198077"/>
            <a:chOff x="2667000" y="4114800"/>
            <a:chExt cx="2667000" cy="219807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Discounted utility of current chain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7570" y="4191835"/>
            <a:ext cx="2667000" cy="1066802"/>
            <a:chOff x="1600200" y="5410200"/>
            <a:chExt cx="2667000" cy="81579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971800" y="5410200"/>
              <a:ext cx="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600200" y="576879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Optimistic future value of infinite extension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60570" y="4191835"/>
            <a:ext cx="2667000" cy="2198077"/>
            <a:chOff x="2667000" y="4114800"/>
            <a:chExt cx="2667000" cy="2198077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Pessimistic sum of LP dual values in model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381000" y="1524000"/>
            <a:ext cx="8229600" cy="1143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  <a:r>
              <a:rPr lang="en-US" dirty="0"/>
              <a:t>:</a:t>
            </a:r>
          </a:p>
          <a:p>
            <a:r>
              <a:rPr lang="en-US" sz="2000" dirty="0"/>
              <a:t>Given a chain </a:t>
            </a:r>
            <a:r>
              <a:rPr lang="en-US" sz="2000" i="1" dirty="0"/>
              <a:t>c</a:t>
            </a:r>
            <a:r>
              <a:rPr lang="en-US" sz="2000" dirty="0"/>
              <a:t>, any extension </a:t>
            </a:r>
            <a:r>
              <a:rPr lang="en-US" sz="2000" i="1" dirty="0"/>
              <a:t>c’</a:t>
            </a:r>
            <a:r>
              <a:rPr lang="en-US" sz="2000" dirty="0"/>
              <a:t> will not be needed in an optimal solution if the infinite extension has non-positive value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8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743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+mj-lt"/>
              </a:rPr>
              <a:t>UNOS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+mj-lt"/>
              </a:rPr>
              <a:t>2010-2014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200" y="4757058"/>
            <a:ext cx="9144001" cy="523220"/>
            <a:chOff x="76200" y="4757058"/>
            <a:chExt cx="9144001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76200" y="4757058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Oct. 2010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828800" y="4985658"/>
              <a:ext cx="5344886" cy="103704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73687" y="4757058"/>
              <a:ext cx="2046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Late 2014</a:t>
              </a:r>
            </a:p>
          </p:txBody>
        </p:sp>
      </p:grpSp>
      <p:pic>
        <p:nvPicPr>
          <p:cNvPr id="3" name="Picture 2" descr="unos_unif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123"/>
            <a:ext cx="8976008" cy="4349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unos_bimod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8782"/>
            <a:ext cx="8976008" cy="4379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772885" y="5763260"/>
            <a:ext cx="7598229" cy="609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Under discussion </a:t>
            </a:r>
            <a:r>
              <a:rPr lang="en-US" sz="2400" b="1">
                <a:solidFill>
                  <a:schemeClr val="tx1"/>
                </a:solidFill>
              </a:rPr>
              <a:t>for implementation at UNOS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24125" cy="1371600"/>
          </a:xfrm>
        </p:spPr>
        <p:txBody>
          <a:bodyPr>
            <a:normAutofit/>
          </a:bodyPr>
          <a:lstStyle/>
          <a:p>
            <a:r>
              <a:rPr lang="en-US" sz="3200" dirty="0"/>
              <a:t>Pre-match edge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6612"/>
            <a:ext cx="7620000" cy="4079551"/>
          </a:xfrm>
        </p:spPr>
        <p:txBody>
          <a:bodyPr>
            <a:normAutofit/>
          </a:bodyPr>
          <a:lstStyle/>
          <a:p>
            <a:r>
              <a:rPr lang="en-US" dirty="0"/>
              <a:t>Idea: perform a </a:t>
            </a:r>
            <a:r>
              <a:rPr lang="en-US" i="1" dirty="0"/>
              <a:t>small amount</a:t>
            </a:r>
            <a:r>
              <a:rPr lang="en-US" dirty="0"/>
              <a:t> of costly testing before a match run to test for (non)existence of edges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E.g., more extensive medical testing, donor interviews, surgeon interviews, </a:t>
            </a:r>
            <a:r>
              <a:rPr lang="is-IS" b="0" dirty="0"/>
              <a:t>…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Cast as a </a:t>
            </a:r>
            <a:r>
              <a:rPr lang="en-US" i="1" dirty="0"/>
              <a:t>stochastic matching</a:t>
            </a:r>
            <a:r>
              <a:rPr lang="en-US" dirty="0"/>
              <a:t> problem: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6700" y="4389121"/>
            <a:ext cx="8610600" cy="19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Given a graph </a:t>
            </a:r>
            <a:r>
              <a:rPr lang="en-US" sz="2000" i="1" dirty="0"/>
              <a:t>G</a:t>
            </a:r>
            <a:r>
              <a:rPr lang="en-US" sz="2000" dirty="0"/>
              <a:t>(</a:t>
            </a:r>
            <a:r>
              <a:rPr lang="en-US" sz="2000" i="1" dirty="0"/>
              <a:t>V</a:t>
            </a:r>
            <a:r>
              <a:rPr lang="en-US" sz="2000" dirty="0"/>
              <a:t>,</a:t>
            </a:r>
            <a:r>
              <a:rPr lang="en-US" sz="2000" i="1" dirty="0"/>
              <a:t>E</a:t>
            </a:r>
            <a:r>
              <a:rPr lang="en-US" sz="2000" dirty="0"/>
              <a:t>), choose subset of edges S such that:</a:t>
            </a:r>
          </a:p>
          <a:p>
            <a:pPr algn="ctr"/>
            <a:endParaRPr lang="en-US" dirty="0"/>
          </a:p>
          <a:p>
            <a:pPr algn="ctr"/>
            <a:r>
              <a:rPr lang="en-US" sz="2800" dirty="0"/>
              <a:t>|M(</a:t>
            </a:r>
            <a:r>
              <a:rPr lang="en-US" sz="2800" i="1" dirty="0"/>
              <a:t>S</a:t>
            </a:r>
            <a:r>
              <a:rPr lang="en-US" sz="2800" dirty="0"/>
              <a:t>)| ≥ (1-</a:t>
            </a:r>
            <a:r>
              <a:rPr lang="en-US" sz="2800" i="1" dirty="0"/>
              <a:t>ε</a:t>
            </a:r>
            <a:r>
              <a:rPr lang="en-US" sz="2800" dirty="0"/>
              <a:t>) |M(</a:t>
            </a:r>
            <a:r>
              <a:rPr lang="en-US" sz="2800" i="1" dirty="0"/>
              <a:t>E</a:t>
            </a:r>
            <a:r>
              <a:rPr lang="en-US" sz="2800" dirty="0"/>
              <a:t>)| 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Need: “sparse” </a:t>
            </a:r>
            <a:r>
              <a:rPr lang="en-US" sz="2000" i="1" dirty="0"/>
              <a:t>S</a:t>
            </a:r>
            <a:r>
              <a:rPr lang="en-US" sz="2000" dirty="0"/>
              <a:t>, where every vertex has O(1) incident tested edges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267157" cy="1371600"/>
          </a:xfrm>
        </p:spPr>
        <p:txBody>
          <a:bodyPr>
            <a:normAutofit/>
          </a:bodyPr>
          <a:lstStyle/>
          <a:p>
            <a:r>
              <a:rPr lang="en-US" dirty="0"/>
              <a:t>General theoretical results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037472"/>
            <a:ext cx="8458200" cy="1905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Stochastic matching: </a:t>
            </a:r>
            <a:br>
              <a:rPr lang="en-US" b="1" dirty="0"/>
            </a:br>
            <a:r>
              <a:rPr lang="en-US" dirty="0"/>
              <a:t>(1-ε)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rounds</a:t>
            </a:r>
          </a:p>
          <a:p>
            <a:pPr algn="ctr"/>
            <a:endParaRPr lang="en-US" dirty="0"/>
          </a:p>
          <a:p>
            <a:r>
              <a:rPr lang="en-US" b="1" dirty="0"/>
              <a:t>Stochastic k-set packing: </a:t>
            </a:r>
          </a:p>
          <a:p>
            <a:r>
              <a:rPr lang="en-US" dirty="0"/>
              <a:t>(2/k – </a:t>
            </a:r>
            <a:r>
              <a:rPr lang="en-US" dirty="0" err="1"/>
              <a:t>ε</a:t>
            </a:r>
            <a:r>
              <a:rPr lang="en-US" dirty="0"/>
              <a:t>)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rounds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504072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Adaptive</a:t>
            </a:r>
            <a:r>
              <a:rPr lang="en-US" sz="2000" dirty="0"/>
              <a:t>: select one edge per vertex per </a:t>
            </a:r>
            <a:r>
              <a:rPr lang="en-US" sz="2000" i="1" dirty="0"/>
              <a:t>round</a:t>
            </a:r>
            <a:r>
              <a:rPr lang="en-US" sz="2000" dirty="0"/>
              <a:t>, test, repeat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1148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Non-adaptive</a:t>
            </a:r>
            <a:r>
              <a:rPr lang="en-US" sz="2000" dirty="0"/>
              <a:t>: select O(1) edges per vertex, test all at once</a:t>
            </a:r>
            <a:endParaRPr lang="en-US" sz="2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04800" y="4648200"/>
            <a:ext cx="8458200" cy="1905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Stochastic matching: </a:t>
            </a:r>
          </a:p>
          <a:p>
            <a:r>
              <a:rPr lang="en-US" dirty="0"/>
              <a:t>(0.5-ε)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1 round</a:t>
            </a:r>
          </a:p>
          <a:p>
            <a:endParaRPr lang="en-US" dirty="0"/>
          </a:p>
          <a:p>
            <a:r>
              <a:rPr lang="en-US" b="1" dirty="0"/>
              <a:t>Stochastic k-set packing: </a:t>
            </a:r>
          </a:p>
          <a:p>
            <a:r>
              <a:rPr lang="en-US" dirty="0"/>
              <a:t>(2/k – </a:t>
            </a:r>
            <a:r>
              <a:rPr lang="en-US" dirty="0" err="1"/>
              <a:t>ε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1 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9184" y="2297474"/>
            <a:ext cx="333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THEOREM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9184" y="4908202"/>
            <a:ext cx="333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Adaptive algorithm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2830559"/>
          <a:ext cx="8184106" cy="389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Base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Matching picked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</a:t>
                      </a:r>
                      <a:r>
                        <a:rPr lang="en-US" baseline="0" dirty="0"/>
                        <a:t> of queries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412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3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34081" y="3520996"/>
            <a:ext cx="2249425" cy="1371600"/>
            <a:chOff x="227390" y="2548353"/>
            <a:chExt cx="3124200" cy="1905000"/>
          </a:xfrm>
        </p:grpSpPr>
        <p:grpSp>
          <p:nvGrpSpPr>
            <p:cNvPr id="7" name="Group 6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648200" y="4191000"/>
                  <a:ext cx="1447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endCxn id="31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stCxn id="33" idx="5"/>
                </p:cNvCxnSpPr>
                <p:nvPr/>
              </p:nvCxnSpPr>
              <p:spPr>
                <a:xfrm>
                  <a:off x="1577882" y="3940082"/>
                  <a:ext cx="1124630" cy="127271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endCxn id="30" idx="5"/>
                </p:cNvCxnSpPr>
                <p:nvPr/>
              </p:nvCxnSpPr>
              <p:spPr>
                <a:xfrm>
                  <a:off x="3810000" y="4419600"/>
                  <a:ext cx="1349282" cy="663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>
                  <a:stCxn id="33" idx="7"/>
                  <a:endCxn id="36" idx="7"/>
                </p:cNvCxnSpPr>
                <p:nvPr/>
              </p:nvCxnSpPr>
              <p:spPr>
                <a:xfrm flipV="1">
                  <a:off x="1577882" y="3070318"/>
                  <a:ext cx="1219200" cy="762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>
                  <a:stCxn id="29" idx="1"/>
                  <a:endCxn id="38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30" idx="7"/>
                  <a:endCxn id="37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stCxn id="34" idx="0"/>
                  <a:endCxn id="26" idx="6"/>
                </p:cNvCxnSpPr>
                <p:nvPr/>
              </p:nvCxnSpPr>
              <p:spPr>
                <a:xfrm flipV="1">
                  <a:off x="1676400" y="3962400"/>
                  <a:ext cx="1295400" cy="914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>
                  <a:stCxn id="27" idx="0"/>
                  <a:endCxn id="31" idx="3"/>
                </p:cNvCxnSpPr>
                <p:nvPr/>
              </p:nvCxnSpPr>
              <p:spPr>
                <a:xfrm flipH="1">
                  <a:off x="2689318" y="3505200"/>
                  <a:ext cx="9682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rot="21360000">
                  <a:off x="3657600" y="3519266"/>
                  <a:ext cx="1577881" cy="282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39" idx="0"/>
                  <a:endCxn id="40" idx="4"/>
                </p:cNvCxnSpPr>
                <p:nvPr/>
              </p:nvCxnSpPr>
              <p:spPr>
                <a:xfrm flipH="1">
                  <a:off x="4038600" y="4114800"/>
                  <a:ext cx="609600" cy="1676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36" idx="1"/>
                  <a:endCxn id="27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>
                  <a:endCxn id="39" idx="7"/>
                </p:cNvCxnSpPr>
                <p:nvPr/>
              </p:nvCxnSpPr>
              <p:spPr>
                <a:xfrm flipH="1">
                  <a:off x="4702082" y="3117664"/>
                  <a:ext cx="174718" cy="101945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702251" y="3509934"/>
            <a:ext cx="2249425" cy="1371600"/>
            <a:chOff x="609600" y="2895600"/>
            <a:chExt cx="3124200" cy="1905000"/>
          </a:xfrm>
        </p:grpSpPr>
        <p:grpSp>
          <p:nvGrpSpPr>
            <p:cNvPr id="42" name="Group 41"/>
            <p:cNvGrpSpPr/>
            <p:nvPr/>
          </p:nvGrpSpPr>
          <p:grpSpPr>
            <a:xfrm>
              <a:off x="685800" y="2971800"/>
              <a:ext cx="2895600" cy="1779541"/>
              <a:chOff x="1447800" y="2971800"/>
              <a:chExt cx="4800600" cy="2819400"/>
            </a:xfrm>
          </p:grpSpPr>
          <p:cxnSp>
            <p:nvCxnSpPr>
              <p:cNvPr id="44" name="Straight Connector 43"/>
              <p:cNvCxnSpPr>
                <a:stCxn id="58" idx="7"/>
                <a:endCxn id="61" idx="7"/>
              </p:cNvCxnSpPr>
              <p:nvPr/>
            </p:nvCxnSpPr>
            <p:spPr>
              <a:xfrm flipV="1">
                <a:off x="1577882" y="3070318"/>
                <a:ext cx="1219200" cy="7620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54" idx="1"/>
                <a:endCxn id="63" idx="0"/>
              </p:cNvCxnSpPr>
              <p:nvPr/>
            </p:nvCxnSpPr>
            <p:spPr>
              <a:xfrm>
                <a:off x="5127718" y="3679918"/>
                <a:ext cx="815882" cy="180648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55" idx="7"/>
                <a:endCxn id="62" idx="3"/>
              </p:cNvCxnSpPr>
              <p:nvPr/>
            </p:nvCxnSpPr>
            <p:spPr>
              <a:xfrm flipV="1">
                <a:off x="5159282" y="3254282"/>
                <a:ext cx="959036" cy="172103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59" idx="7"/>
                <a:endCxn id="51" idx="6"/>
              </p:cNvCxnSpPr>
              <p:nvPr/>
            </p:nvCxnSpPr>
            <p:spPr>
              <a:xfrm flipV="1">
                <a:off x="1730280" y="3962400"/>
                <a:ext cx="1241521" cy="936719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52" idx="4"/>
                <a:endCxn id="56" idx="3"/>
              </p:cNvCxnSpPr>
              <p:nvPr/>
            </p:nvCxnSpPr>
            <p:spPr>
              <a:xfrm flipH="1">
                <a:off x="2689318" y="3657599"/>
                <a:ext cx="968281" cy="165408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3765844" y="3033935"/>
                <a:ext cx="1143001" cy="1447799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64" idx="0"/>
                <a:endCxn id="65" idx="4"/>
              </p:cNvCxnSpPr>
              <p:nvPr/>
            </p:nvCxnSpPr>
            <p:spPr>
              <a:xfrm flipH="1">
                <a:off x="4038600" y="4114800"/>
                <a:ext cx="609600" cy="16764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19400" y="3886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581400" y="3505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733800" y="4343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105400" y="3657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029200" y="4953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667000" y="5181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800600" y="2971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447800" y="3810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600200" y="4876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0198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6670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09600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867400" y="548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5720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62400" y="563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609600" y="2895600"/>
              <a:ext cx="3124200" cy="190500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52053" y="3992333"/>
            <a:ext cx="101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0161" y="5562534"/>
            <a:ext cx="101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2:</a:t>
            </a:r>
          </a:p>
        </p:txBody>
      </p:sp>
      <p:grpSp>
        <p:nvGrpSpPr>
          <p:cNvPr id="72" name="Group 71"/>
          <p:cNvGrpSpPr>
            <a:grpSpLocks noChangeAspect="1"/>
          </p:cNvGrpSpPr>
          <p:nvPr/>
        </p:nvGrpSpPr>
        <p:grpSpPr>
          <a:xfrm>
            <a:off x="3699634" y="5215870"/>
            <a:ext cx="2249425" cy="1371600"/>
            <a:chOff x="227390" y="2548353"/>
            <a:chExt cx="3124200" cy="1905000"/>
          </a:xfrm>
        </p:grpSpPr>
        <p:grpSp>
          <p:nvGrpSpPr>
            <p:cNvPr id="73" name="Group 72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77" name="Straight Connector 76"/>
                <p:cNvCxnSpPr>
                  <a:endCxn id="88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>
                  <a:stCxn id="86" idx="1"/>
                  <a:endCxn id="95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>
                  <a:stCxn id="87" idx="7"/>
                  <a:endCxn id="94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93" idx="1"/>
                  <a:endCxn id="84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Oval 82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" name="Rectangle 75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Straight Connector 73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1134081" y="5252046"/>
            <a:ext cx="2249425" cy="1371600"/>
            <a:chOff x="227390" y="2548353"/>
            <a:chExt cx="3124200" cy="1905000"/>
          </a:xfrm>
        </p:grpSpPr>
        <p:grpSp>
          <p:nvGrpSpPr>
            <p:cNvPr id="99" name="Group 98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4648200" y="4191000"/>
                  <a:ext cx="1447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endCxn id="121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23" idx="5"/>
                </p:cNvCxnSpPr>
                <p:nvPr/>
              </p:nvCxnSpPr>
              <p:spPr>
                <a:xfrm>
                  <a:off x="1577882" y="3940082"/>
                  <a:ext cx="1124630" cy="127271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>
                  <a:endCxn id="120" idx="5"/>
                </p:cNvCxnSpPr>
                <p:nvPr/>
              </p:nvCxnSpPr>
              <p:spPr>
                <a:xfrm>
                  <a:off x="3810000" y="4419600"/>
                  <a:ext cx="1349282" cy="663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19" idx="1"/>
                  <a:endCxn id="128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>
                  <a:stCxn id="120" idx="7"/>
                  <a:endCxn id="127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>
                  <a:stCxn id="124" idx="0"/>
                  <a:endCxn id="116" idx="6"/>
                </p:cNvCxnSpPr>
                <p:nvPr/>
              </p:nvCxnSpPr>
              <p:spPr>
                <a:xfrm flipV="1">
                  <a:off x="1676400" y="3962400"/>
                  <a:ext cx="1295400" cy="914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21360000">
                  <a:off x="3657600" y="3519266"/>
                  <a:ext cx="1577881" cy="282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>
                  <a:stCxn id="129" idx="0"/>
                  <a:endCxn id="130" idx="4"/>
                </p:cNvCxnSpPr>
                <p:nvPr/>
              </p:nvCxnSpPr>
              <p:spPr>
                <a:xfrm flipH="1">
                  <a:off x="4038600" y="4114800"/>
                  <a:ext cx="609600" cy="1676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26" idx="1"/>
                  <a:endCxn id="117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>
                  <a:endCxn id="129" idx="7"/>
                </p:cNvCxnSpPr>
                <p:nvPr/>
              </p:nvCxnSpPr>
              <p:spPr>
                <a:xfrm flipH="1">
                  <a:off x="4702082" y="3117664"/>
                  <a:ext cx="174718" cy="101945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Oval 115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ectangle 101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1254674" y="5372638"/>
            <a:ext cx="473233" cy="3095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cxnSpLocks noChangeAspect="1"/>
          </p:cNvCxnSpPr>
          <p:nvPr/>
        </p:nvCxnSpPr>
        <p:spPr>
          <a:xfrm flipH="1">
            <a:off x="1755112" y="5639530"/>
            <a:ext cx="371396" cy="6638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6279106" y="3509934"/>
            <a:ext cx="2249425" cy="1371600"/>
            <a:chOff x="609600" y="2895600"/>
            <a:chExt cx="3124200" cy="1905000"/>
          </a:xfrm>
        </p:grpSpPr>
        <p:grpSp>
          <p:nvGrpSpPr>
            <p:cNvPr id="134" name="Group 133"/>
            <p:cNvGrpSpPr/>
            <p:nvPr/>
          </p:nvGrpSpPr>
          <p:grpSpPr>
            <a:xfrm>
              <a:off x="685800" y="2971800"/>
              <a:ext cx="2895600" cy="1779541"/>
              <a:chOff x="1447800" y="2971800"/>
              <a:chExt cx="4800600" cy="2819400"/>
            </a:xfrm>
          </p:grpSpPr>
          <p:cxnSp>
            <p:nvCxnSpPr>
              <p:cNvPr id="136" name="Straight Connector 135"/>
              <p:cNvCxnSpPr>
                <a:stCxn id="150" idx="7"/>
                <a:endCxn id="153" idx="7"/>
              </p:cNvCxnSpPr>
              <p:nvPr/>
            </p:nvCxnSpPr>
            <p:spPr>
              <a:xfrm flipV="1">
                <a:off x="1577882" y="3070318"/>
                <a:ext cx="1219200" cy="76200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46" idx="1"/>
                <a:endCxn id="155" idx="0"/>
              </p:cNvCxnSpPr>
              <p:nvPr/>
            </p:nvCxnSpPr>
            <p:spPr>
              <a:xfrm>
                <a:off x="5127718" y="3679918"/>
                <a:ext cx="815882" cy="1806482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47" idx="7"/>
                <a:endCxn id="154" idx="3"/>
              </p:cNvCxnSpPr>
              <p:nvPr/>
            </p:nvCxnSpPr>
            <p:spPr>
              <a:xfrm flipV="1">
                <a:off x="5159282" y="3254282"/>
                <a:ext cx="959036" cy="1721036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1" idx="7"/>
                <a:endCxn id="143" idx="6"/>
              </p:cNvCxnSpPr>
              <p:nvPr/>
            </p:nvCxnSpPr>
            <p:spPr>
              <a:xfrm flipV="1">
                <a:off x="1730280" y="3962400"/>
                <a:ext cx="1241521" cy="936719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44" idx="4"/>
                <a:endCxn id="148" idx="3"/>
              </p:cNvCxnSpPr>
              <p:nvPr/>
            </p:nvCxnSpPr>
            <p:spPr>
              <a:xfrm flipH="1">
                <a:off x="2689318" y="3657599"/>
                <a:ext cx="968281" cy="1654082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>
                <a:off x="3765844" y="3033935"/>
                <a:ext cx="1143001" cy="1447799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56" idx="0"/>
                <a:endCxn id="157" idx="4"/>
              </p:cNvCxnSpPr>
              <p:nvPr/>
            </p:nvCxnSpPr>
            <p:spPr>
              <a:xfrm flipH="1">
                <a:off x="4038600" y="4114800"/>
                <a:ext cx="609600" cy="1676400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/>
              <p:cNvSpPr/>
              <p:nvPr/>
            </p:nvSpPr>
            <p:spPr>
              <a:xfrm>
                <a:off x="2819400" y="3886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3581400" y="3505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733800" y="4343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105400" y="3657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029200" y="4953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2667000" y="5181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4800600" y="2971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447800" y="3810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600200" y="4876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60198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26670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609600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867400" y="548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45720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3962400" y="563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609600" y="2895600"/>
              <a:ext cx="3124200" cy="190500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>
            <a:grpSpLocks noChangeAspect="1"/>
          </p:cNvGrpSpPr>
          <p:nvPr/>
        </p:nvGrpSpPr>
        <p:grpSpPr>
          <a:xfrm>
            <a:off x="6282808" y="5211358"/>
            <a:ext cx="2249425" cy="1371600"/>
            <a:chOff x="227390" y="2548353"/>
            <a:chExt cx="3124200" cy="1905000"/>
          </a:xfrm>
        </p:grpSpPr>
        <p:grpSp>
          <p:nvGrpSpPr>
            <p:cNvPr id="159" name="Group 158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63" name="Straight Connector 162"/>
                <p:cNvCxnSpPr>
                  <a:endCxn id="174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>
                  <a:stCxn id="172" idx="1"/>
                  <a:endCxn id="181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73" idx="7"/>
                  <a:endCxn id="180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>
                  <a:stCxn id="179" idx="1"/>
                  <a:endCxn id="170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Oval 168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2" name="Rectangle 161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0" name="Straight Connector 159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28575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/>
          <p:cNvSpPr txBox="1"/>
          <p:nvPr/>
        </p:nvSpPr>
        <p:spPr>
          <a:xfrm>
            <a:off x="6019800" y="2394079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Input Graph</a:t>
            </a:r>
          </a:p>
        </p:txBody>
      </p:sp>
      <p:grpSp>
        <p:nvGrpSpPr>
          <p:cNvPr id="185" name="Group 184"/>
          <p:cNvGrpSpPr>
            <a:grpSpLocks noChangeAspect="1"/>
          </p:cNvGrpSpPr>
          <p:nvPr/>
        </p:nvGrpSpPr>
        <p:grpSpPr>
          <a:xfrm>
            <a:off x="6074635" y="874544"/>
            <a:ext cx="2651012" cy="1616470"/>
            <a:chOff x="227390" y="2548353"/>
            <a:chExt cx="3124200" cy="1905000"/>
          </a:xfrm>
        </p:grpSpPr>
        <p:grpSp>
          <p:nvGrpSpPr>
            <p:cNvPr id="186" name="Group 185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4648200" y="4191000"/>
                  <a:ext cx="1447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>
                  <a:endCxn id="210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>
                  <a:stCxn id="212" idx="5"/>
                </p:cNvCxnSpPr>
                <p:nvPr/>
              </p:nvCxnSpPr>
              <p:spPr>
                <a:xfrm>
                  <a:off x="1577882" y="3940082"/>
                  <a:ext cx="1124630" cy="127271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>
                  <a:endCxn id="209" idx="5"/>
                </p:cNvCxnSpPr>
                <p:nvPr/>
              </p:nvCxnSpPr>
              <p:spPr>
                <a:xfrm>
                  <a:off x="3810000" y="4419600"/>
                  <a:ext cx="1349282" cy="663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212" idx="7"/>
                  <a:endCxn id="215" idx="7"/>
                </p:cNvCxnSpPr>
                <p:nvPr/>
              </p:nvCxnSpPr>
              <p:spPr>
                <a:xfrm flipV="1">
                  <a:off x="1577882" y="3070318"/>
                  <a:ext cx="1219200" cy="762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208" idx="1"/>
                  <a:endCxn id="217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209" idx="7"/>
                  <a:endCxn id="216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>
                  <a:stCxn id="213" idx="0"/>
                  <a:endCxn id="205" idx="6"/>
                </p:cNvCxnSpPr>
                <p:nvPr/>
              </p:nvCxnSpPr>
              <p:spPr>
                <a:xfrm flipV="1">
                  <a:off x="1676400" y="3962400"/>
                  <a:ext cx="1295400" cy="914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206" idx="0"/>
                  <a:endCxn id="210" idx="3"/>
                </p:cNvCxnSpPr>
                <p:nvPr/>
              </p:nvCxnSpPr>
              <p:spPr>
                <a:xfrm flipH="1">
                  <a:off x="2689318" y="3505200"/>
                  <a:ext cx="9682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 rot="21360000">
                  <a:off x="3657600" y="3519266"/>
                  <a:ext cx="1577881" cy="282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18" idx="0"/>
                  <a:endCxn id="219" idx="4"/>
                </p:cNvCxnSpPr>
                <p:nvPr/>
              </p:nvCxnSpPr>
              <p:spPr>
                <a:xfrm flipH="1">
                  <a:off x="4038600" y="4114800"/>
                  <a:ext cx="609600" cy="1676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215" idx="1"/>
                  <a:endCxn id="206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endCxn id="218" idx="7"/>
                </p:cNvCxnSpPr>
                <p:nvPr/>
              </p:nvCxnSpPr>
              <p:spPr>
                <a:xfrm flipH="1">
                  <a:off x="4702082" y="3117664"/>
                  <a:ext cx="174718" cy="101945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Oval 204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9" name="Rectangle 188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7" name="Straight Connector 186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Slide Number Placeholder 2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2" name="TextBox 221"/>
          <p:cNvSpPr txBox="1"/>
          <p:nvPr/>
        </p:nvSpPr>
        <p:spPr>
          <a:xfrm>
            <a:off x="239151" y="1111350"/>
            <a:ext cx="5810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i="1" dirty="0"/>
              <a:t>R</a:t>
            </a:r>
            <a:r>
              <a:rPr lang="en-US" sz="2000" dirty="0"/>
              <a:t> rounds, do: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Pick a max-cardinality matching </a:t>
            </a:r>
            <a:r>
              <a:rPr lang="en-US" sz="2000" i="1" dirty="0"/>
              <a:t>M</a:t>
            </a:r>
            <a:r>
              <a:rPr lang="en-US" sz="2000" dirty="0"/>
              <a:t> in graph </a:t>
            </a:r>
            <a:r>
              <a:rPr lang="en-US" sz="2000" i="1" dirty="0"/>
              <a:t>G</a:t>
            </a:r>
            <a:r>
              <a:rPr lang="en-US" sz="2000" dirty="0"/>
              <a:t>, minus already-queried edges that do not exist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Query all edges in </a:t>
            </a:r>
            <a:r>
              <a:rPr lang="en-US" sz="2000" i="1" dirty="0"/>
              <a:t>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20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for adaptive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at any round </a:t>
            </a:r>
            <a:r>
              <a:rPr lang="en-US" i="1" dirty="0"/>
              <a:t>r</a:t>
            </a:r>
            <a:r>
              <a:rPr lang="en-US" dirty="0"/>
              <a:t>, the best solution on edges queried so far is </a:t>
            </a:r>
            <a:r>
              <a:rPr lang="en-US" dirty="0">
                <a:solidFill>
                  <a:schemeClr val="tx2"/>
                </a:solidFill>
              </a:rPr>
              <a:t>small</a:t>
            </a:r>
            <a:r>
              <a:rPr lang="en-US" dirty="0"/>
              <a:t> relative to omniscient 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... </a:t>
            </a:r>
            <a:r>
              <a:rPr lang="en-US" dirty="0"/>
              <a:t>then c</a:t>
            </a:r>
            <a:r>
              <a:rPr lang="is-IS" dirty="0"/>
              <a:t>urrent structrure admits </a:t>
            </a:r>
            <a:r>
              <a:rPr lang="is-IS" i="1" dirty="0"/>
              <a:t>large</a:t>
            </a:r>
            <a:r>
              <a:rPr lang="is-IS" dirty="0"/>
              <a:t> number of unqueried, disjoint augmenting structures</a:t>
            </a:r>
          </a:p>
          <a:p>
            <a:pPr lvl="1"/>
            <a:r>
              <a:rPr lang="is-IS" dirty="0"/>
              <a:t>For </a:t>
            </a:r>
            <a:r>
              <a:rPr lang="is-IS" i="1" dirty="0"/>
              <a:t>k=2</a:t>
            </a:r>
            <a:r>
              <a:rPr lang="is-IS" dirty="0"/>
              <a:t>, aka normal matching, simply augmenting paths</a:t>
            </a:r>
          </a:p>
          <a:p>
            <a:r>
              <a:rPr lang="is-IS" dirty="0"/>
              <a:t>Augmenting structures might not exist, but can query in parallel in a single round</a:t>
            </a:r>
          </a:p>
          <a:p>
            <a:pPr lvl="1"/>
            <a:r>
              <a:rPr lang="is-IS" dirty="0"/>
              <a:t>Structures are constant size </a:t>
            </a:r>
            <a:r>
              <a:rPr lang="is-IS" dirty="0">
                <a:sym typeface="Wingdings"/>
              </a:rPr>
              <a:t> exist with constant probability</a:t>
            </a:r>
          </a:p>
          <a:p>
            <a:pPr lvl="1"/>
            <a:r>
              <a:rPr lang="is-IS" dirty="0">
                <a:sym typeface="Wingdings"/>
              </a:rPr>
              <a:t>Structures are disjoint  queries are independent</a:t>
            </a:r>
            <a:endParaRPr lang="is-IS" dirty="0"/>
          </a:p>
          <a:p>
            <a:pPr lvl="1"/>
            <a:r>
              <a:rPr lang="is-IS" dirty="0">
                <a:sym typeface="Wingdings"/>
              </a:rPr>
              <a:t> Close a constant gap per round</a:t>
            </a:r>
            <a:endParaRPr lang="is-I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UNOS Data</a:t>
            </a:r>
          </a:p>
        </p:txBody>
      </p:sp>
      <p:pic>
        <p:nvPicPr>
          <p:cNvPr id="5" name="Picture 4" descr="rematch_unos_noadapt_overall_cc4_average_withoutzer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526" y="127625"/>
            <a:ext cx="7217229" cy="5917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304800" y="6145464"/>
            <a:ext cx="8153400" cy="609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Even 1 or 2 extra tests would result in a huge lift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1395" y="2024743"/>
            <a:ext cx="2876548" cy="3276600"/>
            <a:chOff x="1891395" y="2024743"/>
            <a:chExt cx="2876548" cy="327660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4767943" y="2024743"/>
              <a:ext cx="0" cy="1001486"/>
            </a:xfrm>
            <a:prstGeom prst="line">
              <a:avLst/>
            </a:prstGeom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767943" y="2950029"/>
              <a:ext cx="0" cy="235131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450771" y="2481943"/>
              <a:ext cx="1317172" cy="827314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91395" y="3257122"/>
              <a:ext cx="28302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 </a:t>
              </a:r>
              <a:r>
                <a:rPr lang="en-US" i="1" dirty="0"/>
                <a:t>p</a:t>
              </a:r>
              <a:r>
                <a:rPr lang="en-US" dirty="0"/>
                <a:t>=0.5, </a:t>
              </a:r>
              <a:r>
                <a:rPr lang="en-US" b="1" dirty="0"/>
                <a:t>one</a:t>
              </a:r>
              <a:r>
                <a:rPr lang="en-US" dirty="0"/>
                <a:t> edge test per vertex </a:t>
              </a:r>
              <a:r>
                <a:rPr lang="en-US" dirty="0">
                  <a:sym typeface="Wingdings"/>
                </a:rPr>
                <a:t> +21% OPT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576457" cy="4373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theory and practice, we’re helping the </a:t>
            </a:r>
            <a:r>
              <a:rPr lang="en-US" sz="2800" dirty="0">
                <a:solidFill>
                  <a:schemeClr val="tx2"/>
                </a:solidFill>
              </a:rPr>
              <a:t>global</a:t>
            </a:r>
            <a:r>
              <a:rPr lang="en-US" sz="2800" dirty="0"/>
              <a:t> bottom line by considering post-match failure …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… But can this hurt some </a:t>
            </a:r>
            <a:r>
              <a:rPr lang="en-US" sz="2800" dirty="0">
                <a:solidFill>
                  <a:schemeClr val="tx2"/>
                </a:solidFill>
              </a:rPr>
              <a:t>individuals</a:t>
            </a:r>
            <a:r>
              <a:rPr lang="en-US" sz="2800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7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4463461"/>
            <a:ext cx="5791200" cy="1371600"/>
          </a:xfrm>
        </p:spPr>
        <p:txBody>
          <a:bodyPr/>
          <a:lstStyle/>
          <a:p>
            <a:r>
              <a:rPr lang="en-US" dirty="0"/>
              <a:t>Balancing equity and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428" y="5758543"/>
            <a:ext cx="537294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[AAMAS-14, AAAI-15, AAAI-18, Invited to AIJ, </a:t>
            </a:r>
            <a:r>
              <a:rPr lang="en-US" sz="1600" dirty="0" err="1"/>
              <a:t>u.r</a:t>
            </a:r>
            <a:r>
              <a:rPr lang="en-US" sz="1600" dirty="0"/>
              <a:t>. 2018]</a:t>
            </a:r>
            <a:endParaRPr lang="en-US" sz="1400" dirty="0"/>
          </a:p>
          <a:p>
            <a:r>
              <a:rPr lang="en-US" sz="1050" i="1" dirty="0"/>
              <a:t>With D. </a:t>
            </a:r>
            <a:r>
              <a:rPr lang="en-US" sz="1050" i="1" dirty="0" err="1"/>
              <a:t>McElfresh</a:t>
            </a:r>
            <a:r>
              <a:rPr lang="en-US" sz="1050" i="1" dirty="0"/>
              <a:t>, A. </a:t>
            </a:r>
            <a:r>
              <a:rPr lang="en-US" sz="1050" i="1" dirty="0" err="1"/>
              <a:t>Procaccia</a:t>
            </a:r>
            <a:r>
              <a:rPr lang="en-US" sz="1050" i="1" dirty="0"/>
              <a:t> and T. </a:t>
            </a:r>
            <a:r>
              <a:rPr lang="en-US" sz="1050" i="1" dirty="0" err="1"/>
              <a:t>Sandholm</a:t>
            </a:r>
            <a:endParaRPr lang="en-US" sz="14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89333" cy="1371600"/>
          </a:xfrm>
        </p:spPr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NP-hard via reduction from </a:t>
            </a:r>
            <a:r>
              <a:rPr lang="en-US" dirty="0">
                <a:solidFill>
                  <a:schemeClr val="tx2"/>
                </a:solidFill>
              </a:rPr>
              <a:t>3D-matching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Given disjoint sets X, Y, Z of size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a</a:t>
            </a:r>
            <a:r>
              <a:rPr lang="is-IS" dirty="0"/>
              <a:t>nd a set of triples T</a:t>
            </a:r>
            <a:r>
              <a:rPr lang="is-IS" b="0" dirty="0"/>
              <a:t> </a:t>
            </a:r>
            <a:r>
              <a:rPr lang="is-IS" dirty="0"/>
              <a:t>⊆ X x Y x Z ...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i</a:t>
            </a:r>
            <a:r>
              <a:rPr lang="is-IS" dirty="0"/>
              <a:t>s there a disjoint subset M ⊆ T of size </a:t>
            </a:r>
            <a:r>
              <a:rPr lang="is-IS" i="1" dirty="0"/>
              <a:t>q</a:t>
            </a:r>
            <a:r>
              <a:rPr lang="is-IS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2015065" y="4114800"/>
            <a:ext cx="3048001" cy="1774295"/>
            <a:chOff x="2015065" y="4114800"/>
            <a:chExt cx="3048001" cy="1774295"/>
          </a:xfrm>
        </p:grpSpPr>
        <p:sp>
          <p:nvSpPr>
            <p:cNvPr id="5" name="Oval 4"/>
            <p:cNvSpPr/>
            <p:nvPr/>
          </p:nvSpPr>
          <p:spPr>
            <a:xfrm>
              <a:off x="2015067" y="4114800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015066" y="4815681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015065" y="5516562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352800" y="4138346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352799" y="4815680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352799" y="5516562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690533" y="4138346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690532" y="4815680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690532" y="5516562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2534" y="4183060"/>
            <a:ext cx="172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= {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(1,1,1)</a:t>
            </a:r>
            <a:r>
              <a:rPr lang="en-US" dirty="0"/>
              <a:t>,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(2,3,2)</a:t>
            </a:r>
            <a:r>
              <a:rPr lang="en-US" dirty="0"/>
              <a:t>,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(1,2,1)</a:t>
            </a:r>
            <a:r>
              <a:rPr lang="en-US" dirty="0"/>
              <a:t>,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(3,2,3)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}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387600" y="4301067"/>
            <a:ext cx="2302933" cy="23546"/>
            <a:chOff x="2387600" y="4301067"/>
            <a:chExt cx="2302933" cy="23546"/>
          </a:xfrm>
        </p:grpSpPr>
        <p:cxnSp>
          <p:nvCxnSpPr>
            <p:cNvPr id="16" name="Straight Connector 15"/>
            <p:cNvCxnSpPr>
              <a:stCxn id="5" idx="6"/>
              <a:endCxn id="8" idx="2"/>
            </p:cNvCxnSpPr>
            <p:nvPr/>
          </p:nvCxnSpPr>
          <p:spPr>
            <a:xfrm>
              <a:off x="2387600" y="4301067"/>
              <a:ext cx="965200" cy="2354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1" idx="2"/>
            </p:cNvCxnSpPr>
            <p:nvPr/>
          </p:nvCxnSpPr>
          <p:spPr>
            <a:xfrm>
              <a:off x="3725332" y="4324613"/>
              <a:ext cx="965201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387599" y="5001947"/>
            <a:ext cx="2302933" cy="700882"/>
            <a:chOff x="2387599" y="5001947"/>
            <a:chExt cx="2302933" cy="700882"/>
          </a:xfrm>
        </p:grpSpPr>
        <p:cxnSp>
          <p:nvCxnSpPr>
            <p:cNvPr id="20" name="Straight Connector 19"/>
            <p:cNvCxnSpPr>
              <a:stCxn id="6" idx="6"/>
              <a:endCxn id="10" idx="2"/>
            </p:cNvCxnSpPr>
            <p:nvPr/>
          </p:nvCxnSpPr>
          <p:spPr>
            <a:xfrm>
              <a:off x="2387599" y="5001948"/>
              <a:ext cx="965200" cy="70088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0" idx="6"/>
              <a:endCxn id="12" idx="2"/>
            </p:cNvCxnSpPr>
            <p:nvPr/>
          </p:nvCxnSpPr>
          <p:spPr>
            <a:xfrm flipV="1">
              <a:off x="3725332" y="5001947"/>
              <a:ext cx="965200" cy="70088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387598" y="5001947"/>
            <a:ext cx="2302934" cy="700882"/>
            <a:chOff x="2387598" y="5001947"/>
            <a:chExt cx="2302934" cy="700882"/>
          </a:xfrm>
        </p:grpSpPr>
        <p:cxnSp>
          <p:nvCxnSpPr>
            <p:cNvPr id="26" name="Straight Connector 25"/>
            <p:cNvCxnSpPr>
              <a:stCxn id="7" idx="6"/>
              <a:endCxn id="9" idx="2"/>
            </p:cNvCxnSpPr>
            <p:nvPr/>
          </p:nvCxnSpPr>
          <p:spPr>
            <a:xfrm flipV="1">
              <a:off x="2387598" y="5001947"/>
              <a:ext cx="965201" cy="70088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6"/>
              <a:endCxn id="13" idx="2"/>
            </p:cNvCxnSpPr>
            <p:nvPr/>
          </p:nvCxnSpPr>
          <p:spPr>
            <a:xfrm>
              <a:off x="3725332" y="5001947"/>
              <a:ext cx="965200" cy="70088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2387600" y="4301067"/>
            <a:ext cx="2302933" cy="700880"/>
            <a:chOff x="2387600" y="4301067"/>
            <a:chExt cx="2302933" cy="700880"/>
          </a:xfrm>
        </p:grpSpPr>
        <p:cxnSp>
          <p:nvCxnSpPr>
            <p:cNvPr id="32" name="Straight Connector 31"/>
            <p:cNvCxnSpPr>
              <a:stCxn id="5" idx="6"/>
              <a:endCxn id="9" idx="2"/>
            </p:cNvCxnSpPr>
            <p:nvPr/>
          </p:nvCxnSpPr>
          <p:spPr>
            <a:xfrm>
              <a:off x="2387600" y="4301067"/>
              <a:ext cx="965199" cy="70088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" idx="6"/>
              <a:endCxn id="11" idx="2"/>
            </p:cNvCxnSpPr>
            <p:nvPr/>
          </p:nvCxnSpPr>
          <p:spPr>
            <a:xfrm flipV="1">
              <a:off x="3725332" y="4324613"/>
              <a:ext cx="965201" cy="67733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3081867" y="6126163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??????????????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905052" y="4443147"/>
            <a:ext cx="304802" cy="1224212"/>
            <a:chOff x="6905052" y="4443147"/>
            <a:chExt cx="304802" cy="122421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052" y="4443147"/>
              <a:ext cx="304801" cy="30480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053" y="4764882"/>
              <a:ext cx="304801" cy="30480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052" y="5362558"/>
              <a:ext cx="304801" cy="304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0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43" grpId="0"/>
      <p:bldP spid="4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os_sta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334" y="2558143"/>
            <a:ext cx="499777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51914" cy="1371600"/>
          </a:xfrm>
        </p:spPr>
        <p:txBody>
          <a:bodyPr/>
          <a:lstStyle/>
          <a:p>
            <a:r>
              <a:rPr lang="en-US" dirty="0"/>
              <a:t>Sensitization at UNOS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2658"/>
            <a:ext cx="8229600" cy="9140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Highly-sensitized</a:t>
            </a:r>
            <a:r>
              <a:rPr lang="en-US" sz="2400" dirty="0"/>
              <a:t> patients: unlikely to be compatible with a random donor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080657"/>
            <a:ext cx="3124200" cy="1643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Deceased donor waitlist: 17%</a:t>
            </a:r>
          </a:p>
          <a:p>
            <a:r>
              <a:rPr lang="en-US" sz="2000" dirty="0"/>
              <a:t>Kidney exchanges: </a:t>
            </a:r>
            <a:r>
              <a:rPr lang="en-US" sz="2000" b="1" dirty="0"/>
              <a:t>much </a:t>
            </a:r>
            <a:r>
              <a:rPr lang="en-US" sz="2000" dirty="0"/>
              <a:t>higher (60%+)</a:t>
            </a:r>
          </a:p>
        </p:txBody>
      </p:sp>
      <p:cxnSp>
        <p:nvCxnSpPr>
          <p:cNvPr id="7" name="Straight Arrow Connector 6"/>
          <p:cNvCxnSpPr>
            <a:stCxn id="9" idx="3"/>
          </p:cNvCxnSpPr>
          <p:nvPr/>
        </p:nvCxnSpPr>
        <p:spPr>
          <a:xfrm flipV="1">
            <a:off x="3581400" y="5453742"/>
            <a:ext cx="2786855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33400" y="5682342"/>
            <a:ext cx="3048000" cy="4572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“Hard to match” patients</a:t>
            </a:r>
          </a:p>
        </p:txBody>
      </p:sp>
      <p:cxnSp>
        <p:nvCxnSpPr>
          <p:cNvPr id="13" name="Straight Arrow Connector 12"/>
          <p:cNvCxnSpPr>
            <a:stCxn id="14" idx="3"/>
          </p:cNvCxnSpPr>
          <p:nvPr/>
        </p:nvCxnSpPr>
        <p:spPr>
          <a:xfrm flipV="1">
            <a:off x="3581400" y="4005942"/>
            <a:ext cx="2743200" cy="129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33400" y="5072742"/>
            <a:ext cx="3048000" cy="4572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“Easy to match” patients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Efficiency vs. fairness: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Utilitarian</a:t>
            </a:r>
            <a:r>
              <a:rPr lang="en-US" sz="2400" b="0" dirty="0"/>
              <a:t> objectives may favor certain classes at the expense of marginalizing others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Fair </a:t>
            </a:r>
            <a:r>
              <a:rPr lang="en-US" sz="2400" b="0" dirty="0"/>
              <a:t>objectives may sacrifice efficiency in the name of egalitarianism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Price of fairness</a:t>
            </a:r>
            <a:r>
              <a:rPr lang="en-US" sz="2400" dirty="0"/>
              <a:t>: relative system efficiency loss under a fair allocation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3721278" y="4775849"/>
            <a:ext cx="321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Bertismas</a:t>
            </a:r>
            <a:r>
              <a:rPr lang="en-US" sz="1400" dirty="0"/>
              <a:t>, Farias, </a:t>
            </a:r>
            <a:r>
              <a:rPr lang="en-US" sz="1400" dirty="0" err="1"/>
              <a:t>Trichakis</a:t>
            </a:r>
            <a:r>
              <a:rPr lang="en-US" sz="1400" dirty="0"/>
              <a:t> 2011]</a:t>
            </a:r>
          </a:p>
          <a:p>
            <a:r>
              <a:rPr lang="en-US" sz="1400" dirty="0"/>
              <a:t>[</a:t>
            </a:r>
            <a:r>
              <a:rPr lang="en-US" sz="1400" dirty="0" err="1"/>
              <a:t>Caragiannis</a:t>
            </a:r>
            <a:r>
              <a:rPr lang="en-US" sz="1400" dirty="0"/>
              <a:t> et al. 2009]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fairness </a:t>
            </a:r>
            <a:r>
              <a:rPr lang="en-US" b="1" dirty="0"/>
              <a:t>in kidney exchange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610" y="1913705"/>
            <a:ext cx="7901189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Want </a:t>
            </a:r>
            <a:r>
              <a:rPr lang="en-US" sz="2800" dirty="0"/>
              <a:t>a matching  </a:t>
            </a:r>
            <a:r>
              <a:rPr lang="en-US" sz="2800" i="1" dirty="0"/>
              <a:t>   </a:t>
            </a:r>
            <a:r>
              <a:rPr lang="en-US" sz="2800" baseline="30000" dirty="0"/>
              <a:t> </a:t>
            </a:r>
            <a:r>
              <a:rPr lang="en-US" sz="2800" dirty="0"/>
              <a:t>that maximizes</a:t>
            </a:r>
            <a:br>
              <a:rPr lang="en-US" sz="2800" dirty="0"/>
            </a:br>
            <a:r>
              <a:rPr lang="en-US" sz="2800" dirty="0"/>
              <a:t>utility function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85610" y="4091190"/>
            <a:ext cx="790119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Price of fairness</a:t>
            </a:r>
            <a:r>
              <a:rPr lang="en-US" sz="2800" dirty="0"/>
              <a:t>: relative loss of match</a:t>
            </a:r>
            <a:r>
              <a:rPr lang="en-US" sz="2800" b="1" dirty="0"/>
              <a:t> efficiency</a:t>
            </a:r>
            <a:r>
              <a:rPr lang="en-US" sz="2800" i="1" dirty="0"/>
              <a:t> </a:t>
            </a:r>
            <a:r>
              <a:rPr lang="en-US" sz="2800" dirty="0"/>
              <a:t>due to </a:t>
            </a:r>
            <a:r>
              <a:rPr lang="en-US" sz="2800" b="1" dirty="0"/>
              <a:t>fair</a:t>
            </a:r>
            <a:r>
              <a:rPr lang="en-US" sz="2800" dirty="0"/>
              <a:t> utility function </a:t>
            </a:r>
            <a:r>
              <a:rPr lang="en-US" sz="2800" i="1" dirty="0"/>
              <a:t>   </a:t>
            </a:r>
            <a:r>
              <a:rPr lang="en-US" sz="2800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65679" y="2383251"/>
                <a:ext cx="16482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is-I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is-I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679" y="2383251"/>
                <a:ext cx="1648272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6570" y="3056581"/>
                <a:ext cx="3610860" cy="730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570" y="3056581"/>
                <a:ext cx="3610860" cy="730328"/>
              </a:xfrm>
              <a:prstGeom prst="rect">
                <a:avLst/>
              </a:prstGeom>
              <a:blipFill rotWithShape="0">
                <a:blip r:embed="rId3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93932" y="5165682"/>
                <a:ext cx="5556136" cy="107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𝑃𝑂𝐹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32" y="5165682"/>
                <a:ext cx="5556136" cy="10724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728433" y="1952364"/>
                <a:ext cx="5695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433" y="1952364"/>
                <a:ext cx="56951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36028" y="4561037"/>
                <a:ext cx="46346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28" y="4561037"/>
                <a:ext cx="463460" cy="4653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2" grpId="0"/>
      <p:bldP spid="14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theory to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/>
              <a:t>We show that the price of fairness is </a:t>
            </a:r>
            <a:r>
              <a:rPr lang="en-US" b="1" dirty="0"/>
              <a:t>low</a:t>
            </a:r>
            <a:r>
              <a:rPr lang="en-US" dirty="0"/>
              <a:t> in theory</a:t>
            </a:r>
            <a:endParaRPr lang="en-US" sz="1600" dirty="0"/>
          </a:p>
          <a:p>
            <a:endParaRPr lang="en-US" dirty="0"/>
          </a:p>
          <a:p>
            <a:r>
              <a:rPr lang="en-US" dirty="0"/>
              <a:t>Fairness criterion: </a:t>
            </a:r>
            <a:r>
              <a:rPr lang="en-US" i="1" dirty="0"/>
              <a:t>extremely </a:t>
            </a:r>
            <a:r>
              <a:rPr lang="en-US" dirty="0"/>
              <a:t>strict.</a:t>
            </a:r>
          </a:p>
          <a:p>
            <a:r>
              <a:rPr lang="en-US" dirty="0"/>
              <a:t>Theoretical assumptions (standard):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Big, dense graphs (“</a:t>
            </a:r>
            <a:r>
              <a:rPr lang="en-US" b="0" i="1" dirty="0"/>
              <a:t>n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∞”)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Cycles (no chains)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post-match failures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Simplified patient-donor features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4399" y="5562600"/>
            <a:ext cx="7815943" cy="838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What about the price of fairness </a:t>
            </a:r>
            <a:r>
              <a:rPr lang="en-US" sz="2800" b="1" i="1" dirty="0"/>
              <a:t>in practice</a:t>
            </a:r>
            <a:r>
              <a:rPr lang="en-US" sz="28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5544" y="1964441"/>
                <a:ext cx="3612912" cy="562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𝑃𝑂𝐹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≻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type m:val="skw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544" y="1964441"/>
                <a:ext cx="3612912" cy="5629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1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Toward usable fairness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healthcare, important to work within (or near to) the constraints of the </a:t>
            </a:r>
            <a:r>
              <a:rPr lang="en-US" sz="2400" b="1" dirty="0"/>
              <a:t>fielded system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[Bertsimas, </a:t>
            </a:r>
            <a:r>
              <a:rPr lang="en-US" sz="2400" b="0" dirty="0" err="1"/>
              <a:t>Farias</a:t>
            </a:r>
            <a:r>
              <a:rPr lang="en-US" sz="2400" b="0" dirty="0"/>
              <a:t>, </a:t>
            </a:r>
            <a:r>
              <a:rPr lang="en-US" sz="2400" b="0" dirty="0" err="1"/>
              <a:t>Trichakis</a:t>
            </a:r>
            <a:r>
              <a:rPr lang="en-US" sz="2400" b="0" dirty="0"/>
              <a:t> 2013]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Our experience with UNOS</a:t>
            </a:r>
          </a:p>
          <a:p>
            <a:endParaRPr lang="en-US" sz="2400" dirty="0"/>
          </a:p>
          <a:p>
            <a:r>
              <a:rPr lang="en-US" sz="2400" dirty="0"/>
              <a:t>We now present two (simple, intuitive) rules: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Lexicographic</a:t>
            </a:r>
            <a:r>
              <a:rPr lang="en-US" sz="2400" dirty="0"/>
              <a:t>:</a:t>
            </a:r>
            <a:r>
              <a:rPr lang="en-US" sz="2400" b="0" dirty="0"/>
              <a:t> strict ordering over vertex types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Weighted</a:t>
            </a:r>
            <a:r>
              <a:rPr lang="en-US" sz="2400" dirty="0"/>
              <a:t>: </a:t>
            </a:r>
            <a:r>
              <a:rPr lang="en-US" sz="2400" b="0" dirty="0"/>
              <a:t>implementation of “priority points”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59521" cy="1371600"/>
          </a:xfrm>
        </p:spPr>
        <p:txBody>
          <a:bodyPr/>
          <a:lstStyle/>
          <a:p>
            <a:r>
              <a:rPr lang="en-US" dirty="0"/>
              <a:t>Lexicographic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3153"/>
            <a:ext cx="8229600" cy="3459163"/>
          </a:xfrm>
        </p:spPr>
        <p:txBody>
          <a:bodyPr>
            <a:normAutofit/>
          </a:bodyPr>
          <a:lstStyle/>
          <a:p>
            <a:r>
              <a:rPr lang="en-US" sz="2400" i="1" dirty="0"/>
              <a:t>Matching-wide</a:t>
            </a:r>
            <a:r>
              <a:rPr lang="en-US" sz="2400" dirty="0"/>
              <a:t> constraint: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Present-day branch-and-price IP solvers rely on an “easy” way to solve the pricing problem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Lexicographic constraints </a:t>
            </a:r>
            <a:r>
              <a:rPr lang="en-US" sz="2400" b="0" dirty="0">
                <a:sym typeface="Wingdings"/>
              </a:rPr>
              <a:t> </a:t>
            </a:r>
            <a:br>
              <a:rPr lang="en-US" sz="2400" b="0" dirty="0">
                <a:sym typeface="Wingdings"/>
              </a:rPr>
            </a:br>
            <a:r>
              <a:rPr lang="en-US" sz="2400" b="0" dirty="0">
                <a:sym typeface="Wingdings"/>
              </a:rPr>
              <a:t>	pricing problem requires an IP solve, too!</a:t>
            </a:r>
          </a:p>
          <a:p>
            <a:r>
              <a:rPr lang="en-US" sz="2400" dirty="0">
                <a:sym typeface="Wingdings"/>
              </a:rPr>
              <a:t>Strong guarantee on match composition …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>
                <a:sym typeface="Wingdings"/>
              </a:rPr>
              <a:t>… but harder to predict effect on economic efficiency</a:t>
            </a:r>
            <a:endParaRPr lang="en-US" sz="2400" b="0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14153"/>
            <a:ext cx="7772400" cy="12192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Find the best match that includes at least </a:t>
            </a:r>
            <a:r>
              <a:rPr lang="en-US" sz="2800" i="1" dirty="0"/>
              <a:t>α</a:t>
            </a:r>
            <a:r>
              <a:rPr lang="en-US" sz="2800" dirty="0"/>
              <a:t> fraction of highly-sensitized patients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18114"/>
            <a:ext cx="8229600" cy="2544763"/>
          </a:xfrm>
        </p:spPr>
        <p:txBody>
          <a:bodyPr>
            <a:normAutofit/>
          </a:bodyPr>
          <a:lstStyle/>
          <a:p>
            <a:r>
              <a:rPr lang="en-US" sz="2400" dirty="0"/>
              <a:t>Re-weighting is a preprocess </a:t>
            </a:r>
            <a:r>
              <a:rPr lang="en-US" sz="2400" dirty="0">
                <a:sym typeface="Wingdings"/>
              </a:rPr>
              <a:t> </a:t>
            </a:r>
          </a:p>
          <a:p>
            <a:r>
              <a:rPr lang="en-US" sz="2400" dirty="0">
                <a:sym typeface="Wingdings"/>
              </a:rPr>
              <a:t>	works with all present-day exchange solvers</a:t>
            </a:r>
          </a:p>
          <a:p>
            <a:endParaRPr lang="en-US" sz="2400" dirty="0"/>
          </a:p>
          <a:p>
            <a:r>
              <a:rPr lang="en-US" sz="2400" dirty="0"/>
              <a:t>Difficult to find a “good” β?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Empirical exploration helps strike a balance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" y="1654628"/>
            <a:ext cx="7772400" cy="140765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Value matching a highly-sensitized patient at (1+β) that of a lowly-sensitized patient</a:t>
            </a:r>
            <a:r>
              <a:rPr lang="en-US" sz="2800"/>
              <a:t>, β&gt;0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UNOS MATCH RUNS</a:t>
            </a:r>
          </a:p>
          <a:p>
            <a:pPr algn="l"/>
            <a:r>
              <a:rPr lang="en-US" sz="1800" i="1" dirty="0">
                <a:solidFill>
                  <a:schemeClr val="tx2"/>
                </a:solidFill>
              </a:rPr>
              <a:t>WEIGHTED FAIRNESS, VARYING FAILURE RATES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64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s_pareto_nofa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304800"/>
            <a:ext cx="6540500" cy="535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unos_pareto_consta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200" y="749300"/>
            <a:ext cx="6654800" cy="535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unos_pareto_bimod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193800"/>
            <a:ext cx="6515100" cy="535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06640" cy="1371600"/>
          </a:xfrm>
        </p:spPr>
        <p:txBody>
          <a:bodyPr/>
          <a:lstStyle/>
          <a:p>
            <a:r>
              <a:rPr lang="en-US"/>
              <a:t>Contradictory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Earlier, we saw failure-aware matching results in tremendous gains in #expected transplants </a:t>
            </a:r>
          </a:p>
          <a:p>
            <a:r>
              <a:rPr lang="en-US" dirty="0"/>
              <a:t>Gain comes at a price – may further marginalize hard-to-match patients because:</a:t>
            </a:r>
          </a:p>
          <a:p>
            <a:pPr lvl="1"/>
            <a:r>
              <a:rPr lang="en-US" dirty="0"/>
              <a:t>Highly-sensitized patients tend to be matched in chains</a:t>
            </a:r>
          </a:p>
          <a:p>
            <a:pPr lvl="1"/>
            <a:r>
              <a:rPr lang="en-US" dirty="0"/>
              <a:t>Highly-sensitized patients may have higher failure rates (in APD data, not in UNOS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48" y="4418819"/>
            <a:ext cx="8342142" cy="22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9899"/>
            <a:ext cx="7620000" cy="4373563"/>
          </a:xfrm>
        </p:spPr>
        <p:txBody>
          <a:bodyPr/>
          <a:lstStyle/>
          <a:p>
            <a:r>
              <a:rPr lang="en-US" dirty="0"/>
              <a:t>Construct a </a:t>
            </a:r>
            <a:r>
              <a:rPr lang="en-US" dirty="0">
                <a:solidFill>
                  <a:schemeClr val="tx2"/>
                </a:solidFill>
              </a:rPr>
              <a:t>gadget</a:t>
            </a:r>
            <a:r>
              <a:rPr lang="en-US" dirty="0"/>
              <a:t> for each </a:t>
            </a:r>
            <a:r>
              <a:rPr lang="en-US" i="1" dirty="0" err="1"/>
              <a:t>t</a:t>
            </a:r>
            <a:r>
              <a:rPr lang="en-US" i="1" baseline="-25000" dirty="0" err="1"/>
              <a:t>i</a:t>
            </a:r>
            <a:r>
              <a:rPr lang="en-US" dirty="0"/>
              <a:t> = {</a:t>
            </a:r>
            <a:r>
              <a:rPr lang="en-US" i="1" dirty="0" err="1"/>
              <a:t>x</a:t>
            </a:r>
            <a:r>
              <a:rPr lang="en-US" i="1" baseline="-25000" dirty="0" err="1"/>
              <a:t>a</a:t>
            </a:r>
            <a:r>
              <a:rPr lang="en-US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b</a:t>
            </a:r>
            <a:r>
              <a:rPr lang="en-US" dirty="0"/>
              <a:t>, </a:t>
            </a:r>
            <a:r>
              <a:rPr lang="en-US" i="1" dirty="0" err="1"/>
              <a:t>z</a:t>
            </a:r>
            <a:r>
              <a:rPr lang="en-US" i="1" baseline="-25000" dirty="0" err="1"/>
              <a:t>c</a:t>
            </a:r>
            <a:r>
              <a:rPr lang="en-US" dirty="0"/>
              <a:t>} in </a:t>
            </a:r>
            <a:r>
              <a:rPr lang="en-US" i="1" dirty="0"/>
              <a:t>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Gadgets intersect </a:t>
            </a:r>
            <a:r>
              <a:rPr lang="en-US" dirty="0">
                <a:solidFill>
                  <a:schemeClr val="tx2"/>
                </a:solidFill>
              </a:rPr>
              <a:t>only</a:t>
            </a:r>
            <a:r>
              <a:rPr lang="en-US" dirty="0"/>
              <a:t> on vertices in X</a:t>
            </a:r>
            <a:r>
              <a:rPr lang="is-IS" dirty="0"/>
              <a:t> ⋃</a:t>
            </a:r>
            <a:r>
              <a:rPr lang="en-US" dirty="0"/>
              <a:t> Y</a:t>
            </a:r>
            <a:r>
              <a:rPr lang="is-IS" dirty="0"/>
              <a:t>  ⋃</a:t>
            </a:r>
            <a:r>
              <a:rPr lang="en-US" dirty="0"/>
              <a:t> Z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355604" y="3115731"/>
            <a:ext cx="7780858" cy="2828239"/>
            <a:chOff x="355604" y="3115731"/>
            <a:chExt cx="7780858" cy="2828239"/>
          </a:xfrm>
        </p:grpSpPr>
        <p:sp>
          <p:nvSpPr>
            <p:cNvPr id="6" name="Oval 5"/>
            <p:cNvSpPr/>
            <p:nvPr/>
          </p:nvSpPr>
          <p:spPr>
            <a:xfrm>
              <a:off x="1794933" y="3115733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873500" y="311573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952066" y="311573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cxnSp>
          <p:nvCxnSpPr>
            <p:cNvPr id="14" name="Straight Arrow Connector 13"/>
            <p:cNvCxnSpPr>
              <a:stCxn id="6" idx="6"/>
              <a:endCxn id="9" idx="2"/>
            </p:cNvCxnSpPr>
            <p:nvPr/>
          </p:nvCxnSpPr>
          <p:spPr>
            <a:xfrm flipV="1">
              <a:off x="2387600" y="3412066"/>
              <a:ext cx="14859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6"/>
              <a:endCxn id="10" idx="2"/>
            </p:cNvCxnSpPr>
            <p:nvPr/>
          </p:nvCxnSpPr>
          <p:spPr>
            <a:xfrm>
              <a:off x="4466167" y="3412066"/>
              <a:ext cx="1485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0" idx="0"/>
              <a:endCxn id="6" idx="0"/>
            </p:cNvCxnSpPr>
            <p:nvPr/>
          </p:nvCxnSpPr>
          <p:spPr>
            <a:xfrm rot="16200000" flipH="1" flipV="1">
              <a:off x="4169833" y="1037165"/>
              <a:ext cx="1" cy="4157133"/>
            </a:xfrm>
            <a:prstGeom prst="curved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355604" y="39393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68403" y="393668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159004" y="39366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168402" y="5351303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endParaRPr lang="en-US" baseline="30000" dirty="0"/>
            </a:p>
          </p:txBody>
        </p:sp>
        <p:cxnSp>
          <p:nvCxnSpPr>
            <p:cNvPr id="25" name="Straight Arrow Connector 24"/>
            <p:cNvCxnSpPr>
              <a:stCxn id="21" idx="6"/>
              <a:endCxn id="22" idx="2"/>
            </p:cNvCxnSpPr>
            <p:nvPr/>
          </p:nvCxnSpPr>
          <p:spPr>
            <a:xfrm flipV="1">
              <a:off x="948271" y="4233016"/>
              <a:ext cx="220132" cy="2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2" idx="6"/>
            </p:cNvCxnSpPr>
            <p:nvPr/>
          </p:nvCxnSpPr>
          <p:spPr>
            <a:xfrm flipV="1">
              <a:off x="1761070" y="4231320"/>
              <a:ext cx="220132" cy="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3" idx="2"/>
            </p:cNvCxnSpPr>
            <p:nvPr/>
          </p:nvCxnSpPr>
          <p:spPr>
            <a:xfrm>
              <a:off x="2019305" y="4231321"/>
              <a:ext cx="139699" cy="1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3" idx="4"/>
              <a:endCxn id="24" idx="7"/>
            </p:cNvCxnSpPr>
            <p:nvPr/>
          </p:nvCxnSpPr>
          <p:spPr>
            <a:xfrm flipH="1">
              <a:off x="1674275" y="4529348"/>
              <a:ext cx="781063" cy="90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4" idx="1"/>
              <a:endCxn id="21" idx="4"/>
            </p:cNvCxnSpPr>
            <p:nvPr/>
          </p:nvCxnSpPr>
          <p:spPr>
            <a:xfrm flipH="1" flipV="1">
              <a:off x="651938" y="4532048"/>
              <a:ext cx="603258" cy="90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048000" y="39393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3860799" y="393668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4851400" y="39366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3860798" y="5351303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endParaRPr lang="en-US" baseline="300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3640667" y="4233016"/>
              <a:ext cx="220132" cy="2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4453466" y="4231320"/>
              <a:ext cx="220132" cy="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711701" y="4231321"/>
              <a:ext cx="139699" cy="1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4366671" y="4529348"/>
              <a:ext cx="781063" cy="90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3344334" y="4532048"/>
              <a:ext cx="603258" cy="90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740395" y="3939380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553194" y="39366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7543795" y="3936680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6553193" y="535130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30000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6333062" y="4233015"/>
              <a:ext cx="220132" cy="2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861" y="4231319"/>
              <a:ext cx="220132" cy="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7404096" y="4231320"/>
              <a:ext cx="139699" cy="1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7059066" y="4529347"/>
              <a:ext cx="781063" cy="90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6036729" y="4532047"/>
              <a:ext cx="603258" cy="90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" idx="2"/>
              <a:endCxn id="21" idx="0"/>
            </p:cNvCxnSpPr>
            <p:nvPr/>
          </p:nvCxnSpPr>
          <p:spPr>
            <a:xfrm flipH="1">
              <a:off x="651938" y="3412067"/>
              <a:ext cx="1142995" cy="5273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9" idx="2"/>
              <a:endCxn id="40" idx="0"/>
            </p:cNvCxnSpPr>
            <p:nvPr/>
          </p:nvCxnSpPr>
          <p:spPr>
            <a:xfrm flipH="1">
              <a:off x="3344334" y="3412066"/>
              <a:ext cx="529166" cy="5273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0" idx="2"/>
              <a:endCxn id="49" idx="0"/>
            </p:cNvCxnSpPr>
            <p:nvPr/>
          </p:nvCxnSpPr>
          <p:spPr>
            <a:xfrm>
              <a:off x="5952066" y="3412066"/>
              <a:ext cx="84663" cy="5273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3" idx="0"/>
              <a:endCxn id="6" idx="5"/>
            </p:cNvCxnSpPr>
            <p:nvPr/>
          </p:nvCxnSpPr>
          <p:spPr>
            <a:xfrm flipH="1" flipV="1">
              <a:off x="2300806" y="3621606"/>
              <a:ext cx="154532" cy="31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42" idx="0"/>
              <a:endCxn id="9" idx="5"/>
            </p:cNvCxnSpPr>
            <p:nvPr/>
          </p:nvCxnSpPr>
          <p:spPr>
            <a:xfrm flipH="1" flipV="1">
              <a:off x="4379373" y="3621605"/>
              <a:ext cx="768361" cy="315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1" idx="0"/>
              <a:endCxn id="10" idx="5"/>
            </p:cNvCxnSpPr>
            <p:nvPr/>
          </p:nvCxnSpPr>
          <p:spPr>
            <a:xfrm flipH="1" flipV="1">
              <a:off x="6457939" y="3621605"/>
              <a:ext cx="1382190" cy="31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17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9810"/>
            <a:ext cx="8229600" cy="7921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/>
              <a:t>UNOS </a:t>
            </a:r>
            <a:r>
              <a:rPr lang="en-US" dirty="0"/>
              <a:t>runs, weighted fairness, constant probability of failure (x-axis), increase in expected transplants over deterministic matching (y-axis)</a:t>
            </a:r>
          </a:p>
        </p:txBody>
      </p:sp>
      <p:pic>
        <p:nvPicPr>
          <p:cNvPr id="5" name="Picture 4" descr="unos_constant_individu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388" y="228600"/>
            <a:ext cx="6731000" cy="534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ight Arrow 5"/>
          <p:cNvSpPr/>
          <p:nvPr/>
        </p:nvSpPr>
        <p:spPr>
          <a:xfrm rot="16200000">
            <a:off x="-584200" y="1626495"/>
            <a:ext cx="3505200" cy="9906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Beats efficient deterministic</a:t>
            </a:r>
          </a:p>
        </p:txBody>
      </p:sp>
      <p:sp>
        <p:nvSpPr>
          <p:cNvPr id="7" name="Right Arrow 6"/>
          <p:cNvSpPr/>
          <p:nvPr/>
        </p:nvSpPr>
        <p:spPr>
          <a:xfrm rot="5400000">
            <a:off x="292100" y="4255395"/>
            <a:ext cx="1752600" cy="9906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8838" y="2351314"/>
            <a:ext cx="2770441" cy="263280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92786" y="620486"/>
            <a:ext cx="783772" cy="43636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Fairness vs. efficiency can be balanced in theory and in practice </a:t>
            </a:r>
            <a:r>
              <a:rPr lang="en-US" sz="2800" dirty="0">
                <a:solidFill>
                  <a:schemeClr val="tx2"/>
                </a:solidFill>
              </a:rPr>
              <a:t>in a static model </a:t>
            </a:r>
            <a:r>
              <a:rPr lang="en-US" sz="2800" dirty="0"/>
              <a:t>…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… But how should we match </a:t>
            </a:r>
            <a:r>
              <a:rPr lang="en-US" sz="2800" dirty="0">
                <a:solidFill>
                  <a:schemeClr val="tx2"/>
                </a:solidFill>
              </a:rPr>
              <a:t>over time</a:t>
            </a:r>
            <a:r>
              <a:rPr lang="en-US" sz="2800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77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6" y="4550547"/>
            <a:ext cx="7402285" cy="1371600"/>
          </a:xfrm>
        </p:spPr>
        <p:txBody>
          <a:bodyPr>
            <a:normAutofit/>
          </a:bodyPr>
          <a:lstStyle/>
          <a:p>
            <a:r>
              <a:rPr lang="en-US" dirty="0"/>
              <a:t>Learning to match in a dynamic environment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429" y="5769429"/>
            <a:ext cx="496388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[AAAI-12, AAAI-15, NIPS-15 MLHC, </a:t>
            </a:r>
            <a:r>
              <a:rPr lang="en-US" sz="1600" dirty="0" err="1"/>
              <a:t>w.p</a:t>
            </a:r>
            <a:r>
              <a:rPr lang="en-US" sz="1600" dirty="0"/>
              <a:t>. 2018]</a:t>
            </a:r>
            <a:endParaRPr lang="en-US" sz="1400" dirty="0"/>
          </a:p>
          <a:p>
            <a:r>
              <a:rPr lang="en-US" sz="1050" i="1" dirty="0"/>
              <a:t>With A. </a:t>
            </a:r>
            <a:r>
              <a:rPr lang="en-US" sz="1050" i="1" dirty="0" err="1"/>
              <a:t>Procaccia</a:t>
            </a:r>
            <a:r>
              <a:rPr lang="en-US" sz="1050" i="1" dirty="0"/>
              <a:t> and T. </a:t>
            </a:r>
            <a:r>
              <a:rPr lang="en-US" sz="1050" i="1" dirty="0" err="1"/>
              <a:t>Sandholm</a:t>
            </a:r>
            <a:endParaRPr lang="en-US" sz="14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22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40609" cy="1371600"/>
          </a:xfrm>
        </p:spPr>
        <p:txBody>
          <a:bodyPr>
            <a:normAutofit/>
          </a:bodyPr>
          <a:lstStyle/>
          <a:p>
            <a:r>
              <a:rPr lang="en-US" sz="3200" dirty="0"/>
              <a:t>Dynamic kidney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1846"/>
            <a:ext cx="8229600" cy="1828800"/>
          </a:xfrm>
        </p:spPr>
        <p:txBody>
          <a:bodyPr/>
          <a:lstStyle/>
          <a:p>
            <a:r>
              <a:rPr lang="en-US" dirty="0"/>
              <a:t>Kidney exchange is a naturally dynamic event</a:t>
            </a:r>
          </a:p>
          <a:p>
            <a:r>
              <a:rPr lang="en-US" dirty="0"/>
              <a:t>Can be described by the evolution of its graph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Additions, removals of edges and vertices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0500" y="3112356"/>
          <a:ext cx="8763001" cy="28321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21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Vertex Removal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Edge Removal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Vertex/Edge Add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Transplant, this exchange          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Matched, positive </a:t>
                      </a:r>
                      <a:r>
                        <a:rPr lang="en-US" sz="1800" u="none" strike="noStrike" dirty="0" err="1">
                          <a:effectLst/>
                        </a:rPr>
                        <a:t>crossmatch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Normal entrance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Transplant, deceased donor waitlist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Matched, candidate refuses donor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Transplant, other exchange ("sniped")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Matched, donor refuses candidate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Death or illness                   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Pregnancy, sickness changes HLA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Altruist runs out of patience      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800" u="none" strike="noStrike" dirty="0">
                          <a:effectLst/>
                        </a:rPr>
                        <a:t>Bridge </a:t>
                      </a:r>
                      <a:r>
                        <a:rPr lang="es-ES_tradnl" sz="1800" u="none" strike="noStrike" dirty="0" err="1">
                          <a:effectLst/>
                        </a:rPr>
                        <a:t>donor</a:t>
                      </a:r>
                      <a:r>
                        <a:rPr lang="es-ES_tradnl" sz="1800" u="none" strike="noStrike" dirty="0">
                          <a:effectLst/>
                        </a:rPr>
                        <a:t> </a:t>
                      </a:r>
                      <a:r>
                        <a:rPr lang="es-ES_tradnl" sz="1800" u="none" strike="noStrike" dirty="0" err="1">
                          <a:effectLst/>
                        </a:rPr>
                        <a:t>reneges</a:t>
                      </a:r>
                      <a:r>
                        <a:rPr lang="es-ES_tradnl" sz="1800" u="none" strike="noStrike" dirty="0">
                          <a:effectLst/>
                        </a:rPr>
                        <a:t>                    </a:t>
                      </a:r>
                      <a:endParaRPr lang="es-ES_trad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31534" y="6096000"/>
            <a:ext cx="8174505" cy="609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should we balance matching now versus waiting to match?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0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Autofit/>
          </a:bodyPr>
          <a:lstStyle/>
          <a:p>
            <a:r>
              <a:rPr lang="en-US" sz="2800" dirty="0" err="1"/>
              <a:t>FutureMatch</a:t>
            </a:r>
            <a:r>
              <a:rPr lang="en-US" sz="2800" dirty="0"/>
              <a:t>: Learning to match in dynamic environments</a:t>
            </a:r>
          </a:p>
        </p:txBody>
      </p:sp>
      <p:pic>
        <p:nvPicPr>
          <p:cNvPr id="4" name="Picture 3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2" y="1482561"/>
            <a:ext cx="8851900" cy="2035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863768"/>
            <a:ext cx="8382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Domain expert describes overall goal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Take historical data and policy input to learn a weight function </a:t>
            </a:r>
            <a:r>
              <a:rPr lang="en-US" i="1" dirty="0"/>
              <a:t>w</a:t>
            </a:r>
            <a:r>
              <a:rPr lang="en-US" dirty="0"/>
              <a:t> for match quality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Take historical data and create a graph generator with edge weights set by </a:t>
            </a:r>
            <a:r>
              <a:rPr lang="en-US" i="1" dirty="0"/>
              <a:t>w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this generator and a realistic exchange simulator, learn potentials for graph elements as a function of the exchange dynamics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399" y="3581400"/>
            <a:ext cx="453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Offline (run once or periodically)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593193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Combine </a:t>
            </a:r>
            <a:r>
              <a:rPr lang="en-US" i="1" dirty="0"/>
              <a:t>w</a:t>
            </a:r>
            <a:r>
              <a:rPr lang="en-US" dirty="0"/>
              <a:t> and potentials to form new edge weights on real input graphs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Solve maximum weighted matching and return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560024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Online (run every match)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9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7998" y="0"/>
            <a:ext cx="5900057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2438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600" b="1" dirty="0"/>
              <a:t>Example objective (</a:t>
            </a:r>
            <a:r>
              <a:rPr lang="en-US" sz="2600" b="1" dirty="0" err="1"/>
              <a:t>MaxLife</a:t>
            </a:r>
            <a:r>
              <a:rPr lang="en-US" sz="2600" b="1" dirty="0"/>
              <a:t>)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200" dirty="0"/>
              <a:t>Maximize aggregate length of time donor organs last in patients …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… possibly subject to prioritization</a:t>
            </a:r>
            <a:br>
              <a:rPr lang="en-US" sz="1800" dirty="0"/>
            </a:br>
            <a:r>
              <a:rPr lang="en-US" sz="1800" dirty="0"/>
              <a:t>schemes, fairness, </a:t>
            </a:r>
            <a:r>
              <a:rPr lang="en-US" sz="1800" dirty="0" err="1"/>
              <a:t>etc</a:t>
            </a:r>
            <a:r>
              <a:rPr lang="en-US" sz="1800" dirty="0"/>
              <a:t> …</a:t>
            </a:r>
          </a:p>
        </p:txBody>
      </p:sp>
      <p:pic>
        <p:nvPicPr>
          <p:cNvPr id="10" name="Picture 9" descr="km_binary_hla_mismatch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372" y="3429000"/>
            <a:ext cx="3693928" cy="2762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381000" y="3852719"/>
            <a:ext cx="495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Learn survival rates from all living donations since 1987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~75,000 transplants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Translate to edge weight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31374" y="4735286"/>
            <a:ext cx="6977740" cy="1615548"/>
            <a:chOff x="631374" y="4735286"/>
            <a:chExt cx="6977740" cy="1615548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3701144" y="4735287"/>
              <a:ext cx="3331027" cy="88174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701144" y="4735286"/>
              <a:ext cx="3907970" cy="14561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1374" y="5427504"/>
              <a:ext cx="3124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Imperfect HLA match </a:t>
              </a:r>
            </a:p>
            <a:p>
              <a:pPr algn="r"/>
              <a:r>
                <a:rPr lang="en-US" dirty="0"/>
                <a:t>has worse survival rate than </a:t>
              </a:r>
              <a:r>
                <a:rPr lang="en-US" dirty="0">
                  <a:solidFill>
                    <a:schemeClr val="accent3"/>
                  </a:solidFill>
                </a:rPr>
                <a:t>perfect HLA match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16627"/>
            <a:ext cx="8229600" cy="3622449"/>
          </a:xfrm>
        </p:spPr>
        <p:txBody>
          <a:bodyPr/>
          <a:lstStyle/>
          <a:p>
            <a:r>
              <a:rPr lang="en-US" dirty="0"/>
              <a:t>300+ match runs with real UNOS data</a:t>
            </a:r>
          </a:p>
          <a:p>
            <a:r>
              <a:rPr lang="en-US" dirty="0">
                <a:solidFill>
                  <a:schemeClr val="tx2"/>
                </a:solidFill>
              </a:rPr>
              <a:t>Important to use realistic distribution</a:t>
            </a:r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19598" y="0"/>
            <a:ext cx="4502150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6004" y="0"/>
            <a:ext cx="31540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129903" y="3233052"/>
            <a:ext cx="6950470" cy="3302055"/>
            <a:chOff x="1206103" y="3483427"/>
            <a:chExt cx="6950470" cy="3302055"/>
          </a:xfrm>
        </p:grpSpPr>
        <p:pic>
          <p:nvPicPr>
            <p:cNvPr id="2" name="Picture 1" descr="unos20101027.g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5216" y="3483427"/>
              <a:ext cx="2673575" cy="27432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206103" y="6139151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UNOS</a:t>
              </a:r>
            </a:p>
            <a:p>
              <a:pPr algn="ctr"/>
              <a:r>
                <a:rPr lang="en-US" dirty="0"/>
                <a:t>(first match run)</a:t>
              </a:r>
            </a:p>
          </p:txBody>
        </p:sp>
        <p:pic>
          <p:nvPicPr>
            <p:cNvPr id="5" name="Picture 4" descr="unos20150430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1282" y="3483427"/>
              <a:ext cx="2673576" cy="274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184773" y="6139151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UNOS</a:t>
              </a:r>
            </a:p>
            <a:p>
              <a:pPr algn="ctr"/>
              <a:r>
                <a:rPr lang="en-US" dirty="0"/>
                <a:t>(recent snapshot)</a:t>
              </a: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4209737" y="4397827"/>
              <a:ext cx="990600" cy="914400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152400" y="5943602"/>
            <a:ext cx="91440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152400" y="2362202"/>
            <a:ext cx="9144000" cy="2667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-152400" y="5029202"/>
            <a:ext cx="9144000" cy="9144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-1447800" y="228600"/>
            <a:ext cx="1219200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Exits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1447800" y="533400"/>
            <a:ext cx="1219200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Stays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-1447800" y="838200"/>
            <a:ext cx="1219200" cy="30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Enters</a:t>
            </a:r>
          </a:p>
        </p:txBody>
      </p:sp>
      <p:pic>
        <p:nvPicPr>
          <p:cNvPr id="13" name="Picture 12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19798" y="0"/>
            <a:ext cx="2901950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106004" y="0"/>
            <a:ext cx="31540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evolu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1" y="2438402"/>
            <a:ext cx="9071057" cy="42976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07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/>
              <a:t>Full optimization problem is </a:t>
            </a:r>
            <a:r>
              <a:rPr lang="en-US" dirty="0">
                <a:solidFill>
                  <a:schemeClr val="tx2"/>
                </a:solidFill>
              </a:rPr>
              <a:t>very</a:t>
            </a:r>
            <a:r>
              <a:rPr lang="en-US" dirty="0"/>
              <a:t> difficult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Realistic theory is too complex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Trajectory-based methods do not scale</a:t>
            </a:r>
          </a:p>
          <a:p>
            <a:r>
              <a:rPr lang="en-US" dirty="0"/>
              <a:t>Approximation idea: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Associate with each “element type” its </a:t>
            </a:r>
            <a:r>
              <a:rPr lang="en-US" dirty="0">
                <a:solidFill>
                  <a:schemeClr val="tx2"/>
                </a:solidFill>
              </a:rPr>
              <a:t>potential</a:t>
            </a:r>
            <a:r>
              <a:rPr lang="en-US" b="0" dirty="0"/>
              <a:t> to help objective in the future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(Must learn these potentials)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Combine potentials with edge weights, perform myopic maximum utility matching</a:t>
            </a:r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43598" y="0"/>
            <a:ext cx="3058888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6004" y="0"/>
            <a:ext cx="45256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600" b="1" dirty="0"/>
              <a:t>What is a potential?</a:t>
            </a:r>
            <a:br>
              <a:rPr lang="en-US" b="1" dirty="0"/>
            </a:br>
            <a:r>
              <a:rPr lang="en-US" sz="1100" b="1" dirty="0"/>
              <a:t> 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dirty="0"/>
              <a:t>Given a set of features </a:t>
            </a:r>
            <a:r>
              <a:rPr lang="en-US" i="1" dirty="0" err="1"/>
              <a:t>Θ</a:t>
            </a:r>
            <a:r>
              <a:rPr lang="en-US" dirty="0"/>
              <a:t> representing structural elements (e.g., vertex, edge, </a:t>
            </a:r>
            <a:r>
              <a:rPr lang="en-US" dirty="0" err="1"/>
              <a:t>subgraph</a:t>
            </a:r>
            <a:r>
              <a:rPr lang="en-US" dirty="0"/>
              <a:t> type) of a problem: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b="0" dirty="0"/>
              <a:t>The potential </a:t>
            </a:r>
            <a:r>
              <a:rPr lang="en-US" b="0" i="1" dirty="0" err="1"/>
              <a:t>P</a:t>
            </a:r>
            <a:r>
              <a:rPr lang="en-US" b="0" i="1" baseline="-25000" dirty="0" err="1"/>
              <a:t>θ</a:t>
            </a:r>
            <a:r>
              <a:rPr lang="en-US" b="0" dirty="0"/>
              <a:t> for a type </a:t>
            </a:r>
            <a:r>
              <a:rPr lang="en-US" b="0" i="1" dirty="0" err="1"/>
              <a:t>θ</a:t>
            </a:r>
            <a:r>
              <a:rPr lang="en-US" b="0" dirty="0"/>
              <a:t> quantifies the </a:t>
            </a:r>
            <a:r>
              <a:rPr lang="en-US" dirty="0">
                <a:solidFill>
                  <a:schemeClr val="tx2"/>
                </a:solidFill>
              </a:rPr>
              <a:t>future usefulness </a:t>
            </a:r>
            <a:r>
              <a:rPr lang="en-US" b="0" dirty="0"/>
              <a:t>of that element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E.g., let </a:t>
            </a:r>
            <a:r>
              <a:rPr lang="en-US" i="1" dirty="0" err="1"/>
              <a:t>Θ</a:t>
            </a:r>
            <a:r>
              <a:rPr lang="en-US" dirty="0"/>
              <a:t> = {O-O, O-A, …, AB-AB,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-O</a:t>
            </a:r>
            <a:r>
              <a:rPr lang="en-US" dirty="0">
                <a:sym typeface="Wingdings"/>
              </a:rPr>
              <a:t>, …,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-</a:t>
            </a:r>
            <a:r>
              <a:rPr lang="en-US" dirty="0">
                <a:sym typeface="Wingdings"/>
              </a:rPr>
              <a:t>AB</a:t>
            </a:r>
            <a:r>
              <a:rPr lang="en-US" dirty="0"/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b="0" dirty="0"/>
              <a:t>16 patient-donor types, 4 altruist types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b="0" dirty="0"/>
              <a:t>O-donors better than A-donors, so: </a:t>
            </a:r>
            <a:r>
              <a:rPr lang="en-US" b="0" i="1" dirty="0"/>
              <a:t>P</a:t>
            </a:r>
            <a:r>
              <a:rPr lang="en-US" b="0" i="1" baseline="-25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0" i="1" baseline="-25000" dirty="0"/>
              <a:t>-O</a:t>
            </a:r>
            <a:r>
              <a:rPr lang="en-US" b="0" baseline="-25000" dirty="0">
                <a:ea typeface="Wingdings"/>
                <a:cs typeface="Wingdings"/>
                <a:sym typeface="Wingdings"/>
              </a:rPr>
              <a:t> </a:t>
            </a:r>
            <a:r>
              <a:rPr lang="en-US" b="0" dirty="0"/>
              <a:t>&gt; </a:t>
            </a:r>
            <a:r>
              <a:rPr lang="en-US" b="0" i="1" dirty="0"/>
              <a:t>P</a:t>
            </a:r>
            <a:r>
              <a:rPr lang="en-US" sz="2400" b="0" i="1" baseline="-25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b="0" i="1" baseline="-25000" dirty="0"/>
              <a:t>-</a:t>
            </a:r>
            <a:r>
              <a:rPr lang="en-US" sz="2600" b="0" i="1" baseline="-25000" dirty="0"/>
              <a:t>A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400" i="1" baseline="-25000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Heavy </a:t>
            </a:r>
            <a:r>
              <a:rPr lang="en-US" b="1" dirty="0"/>
              <a:t>one-time</a:t>
            </a:r>
            <a:r>
              <a:rPr lang="en-US" dirty="0"/>
              <a:t> computation to learn potential of each type </a:t>
            </a:r>
            <a:r>
              <a:rPr lang="en-US" i="1" dirty="0" err="1"/>
              <a:t>θ</a:t>
            </a:r>
            <a:r>
              <a:rPr lang="en-US" i="1" dirty="0"/>
              <a:t> </a:t>
            </a:r>
            <a:r>
              <a:rPr lang="en-US" dirty="0"/>
              <a:t>– we use SMAC </a:t>
            </a:r>
            <a:r>
              <a:rPr lang="en-US" sz="1500" dirty="0"/>
              <a:t>[</a:t>
            </a:r>
            <a:r>
              <a:rPr lang="en-US" sz="1500" dirty="0" err="1"/>
              <a:t>Hutter</a:t>
            </a:r>
            <a:r>
              <a:rPr lang="en-US" sz="1500" dirty="0"/>
              <a:t> </a:t>
            </a:r>
            <a:r>
              <a:rPr lang="en-US" sz="1500" dirty="0" err="1"/>
              <a:t>Hoos</a:t>
            </a:r>
            <a:r>
              <a:rPr lang="en-US" sz="1500" dirty="0"/>
              <a:t> </a:t>
            </a:r>
            <a:r>
              <a:rPr lang="en-US" sz="1500" dirty="0" err="1"/>
              <a:t>Leyton</a:t>
            </a:r>
            <a:r>
              <a:rPr lang="en-US" sz="1500" dirty="0"/>
              <a:t>-Brown 2011]</a:t>
            </a:r>
            <a:r>
              <a:rPr lang="en-US" sz="2100" dirty="0"/>
              <a:t> </a:t>
            </a:r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43598" y="0"/>
            <a:ext cx="2978150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6004" y="0"/>
            <a:ext cx="45256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20883" y="6080760"/>
            <a:ext cx="4781391" cy="640080"/>
            <a:chOff x="3820883" y="6080760"/>
            <a:chExt cx="4781391" cy="640080"/>
          </a:xfrm>
        </p:grpSpPr>
        <p:pic>
          <p:nvPicPr>
            <p:cNvPr id="9" name="Picture 8" descr="psc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0883" y="6080760"/>
              <a:ext cx="3065096" cy="6400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4934" y="6085332"/>
              <a:ext cx="1577340" cy="630936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/>
          <a:lstStyle/>
          <a:p>
            <a:r>
              <a:rPr lang="en-US" dirty="0"/>
              <a:t>M is perfect matching </a:t>
            </a:r>
            <a:r>
              <a:rPr lang="en-US" dirty="0">
                <a:sym typeface="Wingdings"/>
              </a:rPr>
              <a:t> construction has perfect cycle cover.</a:t>
            </a:r>
          </a:p>
          <a:p>
            <a:r>
              <a:rPr lang="en-US" dirty="0">
                <a:sym typeface="Wingdings"/>
              </a:rPr>
              <a:t>For </a:t>
            </a:r>
            <a:r>
              <a:rPr lang="en-US" i="1" dirty="0" err="1"/>
              <a:t>t</a:t>
            </a:r>
            <a:r>
              <a:rPr lang="en-US" i="1" baseline="-25000" dirty="0" err="1"/>
              <a:t>i</a:t>
            </a:r>
            <a:r>
              <a:rPr lang="en-US" dirty="0"/>
              <a:t> in </a:t>
            </a:r>
            <a:r>
              <a:rPr lang="en-US" i="1" dirty="0"/>
              <a:t>T:</a:t>
            </a:r>
          </a:p>
          <a:p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794933" y="3115731"/>
            <a:ext cx="4749800" cy="592669"/>
            <a:chOff x="1794933" y="3115731"/>
            <a:chExt cx="4749800" cy="592669"/>
          </a:xfrm>
          <a:solidFill>
            <a:schemeClr val="accent3"/>
          </a:solidFill>
        </p:grpSpPr>
        <p:sp>
          <p:nvSpPr>
            <p:cNvPr id="7" name="Oval 6"/>
            <p:cNvSpPr/>
            <p:nvPr/>
          </p:nvSpPr>
          <p:spPr>
            <a:xfrm>
              <a:off x="1794933" y="3115733"/>
              <a:ext cx="592667" cy="592667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873500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952066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cxnSp>
          <p:nvCxnSpPr>
            <p:cNvPr id="10" name="Straight Arrow Connector 9"/>
            <p:cNvCxnSpPr>
              <a:stCxn id="10" idx="6"/>
              <a:endCxn id="13" idx="2"/>
            </p:cNvCxnSpPr>
            <p:nvPr/>
          </p:nvCxnSpPr>
          <p:spPr>
            <a:xfrm flipV="1">
              <a:off x="2387600" y="3412066"/>
              <a:ext cx="1485900" cy="1"/>
            </a:xfrm>
            <a:prstGeom prst="straightConnector1">
              <a:avLst/>
            </a:prstGeom>
            <a:grp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3" idx="6"/>
              <a:endCxn id="14" idx="2"/>
            </p:cNvCxnSpPr>
            <p:nvPr/>
          </p:nvCxnSpPr>
          <p:spPr>
            <a:xfrm>
              <a:off x="4466167" y="3412066"/>
              <a:ext cx="1485899" cy="0"/>
            </a:xfrm>
            <a:prstGeom prst="straightConnector1">
              <a:avLst/>
            </a:prstGeom>
            <a:grp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14" idx="0"/>
              <a:endCxn id="10" idx="0"/>
            </p:cNvCxnSpPr>
            <p:nvPr/>
          </p:nvCxnSpPr>
          <p:spPr>
            <a:xfrm rot="16200000" flipH="1" flipV="1">
              <a:off x="4169833" y="1037165"/>
              <a:ext cx="1" cy="4157133"/>
            </a:xfrm>
            <a:prstGeom prst="curvedConnector3">
              <a:avLst>
                <a:gd name="adj1" fmla="val -22860000000"/>
              </a:avLst>
            </a:prstGeom>
            <a:grp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55604" y="3936680"/>
            <a:ext cx="7780858" cy="2007290"/>
            <a:chOff x="355604" y="3936680"/>
            <a:chExt cx="7780858" cy="2007290"/>
          </a:xfrm>
          <a:solidFill>
            <a:schemeClr val="tx2"/>
          </a:solidFill>
        </p:grpSpPr>
        <p:sp>
          <p:nvSpPr>
            <p:cNvPr id="13" name="Oval 12"/>
            <p:cNvSpPr/>
            <p:nvPr/>
          </p:nvSpPr>
          <p:spPr>
            <a:xfrm>
              <a:off x="355604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168403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15900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68402" y="5351303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endParaRPr lang="en-US" baseline="30000" dirty="0"/>
            </a:p>
          </p:txBody>
        </p:sp>
        <p:cxnSp>
          <p:nvCxnSpPr>
            <p:cNvPr id="17" name="Straight Arrow Connector 16"/>
            <p:cNvCxnSpPr>
              <a:stCxn id="25" idx="6"/>
              <a:endCxn id="26" idx="2"/>
            </p:cNvCxnSpPr>
            <p:nvPr/>
          </p:nvCxnSpPr>
          <p:spPr>
            <a:xfrm flipV="1">
              <a:off x="948271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6" idx="6"/>
            </p:cNvCxnSpPr>
            <p:nvPr/>
          </p:nvCxnSpPr>
          <p:spPr>
            <a:xfrm flipV="1">
              <a:off x="1761070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7" idx="2"/>
            </p:cNvCxnSpPr>
            <p:nvPr/>
          </p:nvCxnSpPr>
          <p:spPr>
            <a:xfrm>
              <a:off x="2019305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7" idx="4"/>
              <a:endCxn id="28" idx="7"/>
            </p:cNvCxnSpPr>
            <p:nvPr/>
          </p:nvCxnSpPr>
          <p:spPr>
            <a:xfrm flipH="1">
              <a:off x="1674275" y="4529348"/>
              <a:ext cx="781063" cy="9087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8" idx="1"/>
              <a:endCxn id="25" idx="4"/>
            </p:cNvCxnSpPr>
            <p:nvPr/>
          </p:nvCxnSpPr>
          <p:spPr>
            <a:xfrm flipH="1" flipV="1">
              <a:off x="651938" y="4532048"/>
              <a:ext cx="603258" cy="9060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048000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860799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851400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860798" y="5351303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endParaRPr lang="en-US" baseline="300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3640667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453466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11701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4366671" y="4529348"/>
              <a:ext cx="781063" cy="9087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3344334" y="4532048"/>
              <a:ext cx="603258" cy="9060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740395" y="39393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55319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7543795" y="39366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6553193" y="535130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30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6333062" y="4233015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145861" y="4231319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404096" y="4231320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7059066" y="4529347"/>
              <a:ext cx="781063" cy="9087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6036729" y="4532047"/>
              <a:ext cx="603258" cy="9060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>
            <a:stCxn id="10" idx="2"/>
            <a:endCxn id="25" idx="0"/>
          </p:cNvCxnSpPr>
          <p:nvPr/>
        </p:nvCxnSpPr>
        <p:spPr>
          <a:xfrm flipH="1">
            <a:off x="651938" y="3412067"/>
            <a:ext cx="1142995" cy="527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44" idx="0"/>
          </p:cNvCxnSpPr>
          <p:nvPr/>
        </p:nvCxnSpPr>
        <p:spPr>
          <a:xfrm flipH="1">
            <a:off x="3344334" y="3412066"/>
            <a:ext cx="529166" cy="527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2"/>
          </p:cNvCxnSpPr>
          <p:nvPr/>
        </p:nvCxnSpPr>
        <p:spPr>
          <a:xfrm>
            <a:off x="5952066" y="3412066"/>
            <a:ext cx="84663" cy="527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0"/>
            <a:endCxn id="10" idx="5"/>
          </p:cNvCxnSpPr>
          <p:nvPr/>
        </p:nvCxnSpPr>
        <p:spPr>
          <a:xfrm flipH="1" flipV="1">
            <a:off x="2300806" y="3621606"/>
            <a:ext cx="154532" cy="315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5"/>
          </p:cNvCxnSpPr>
          <p:nvPr/>
        </p:nvCxnSpPr>
        <p:spPr>
          <a:xfrm flipH="1" flipV="1">
            <a:off x="4379373" y="3621605"/>
            <a:ext cx="768361" cy="315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5"/>
          </p:cNvCxnSpPr>
          <p:nvPr/>
        </p:nvCxnSpPr>
        <p:spPr>
          <a:xfrm flipH="1" flipV="1">
            <a:off x="6457939" y="3621605"/>
            <a:ext cx="1382190" cy="315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028700" y="5301343"/>
            <a:ext cx="7086600" cy="11212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tx1"/>
                </a:solidFill>
              </a:rPr>
              <a:t>Edge weight preprocess </a:t>
            </a:r>
            <a:r>
              <a:rPr lang="en-US" sz="2800" b="1">
                <a:solidFill>
                  <a:schemeClr val="tx1"/>
                </a:solidFill>
                <a:sym typeface="Wingdings"/>
              </a:rPr>
              <a:t> </a:t>
            </a:r>
          </a:p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tx1"/>
                </a:solidFill>
                <a:sym typeface="Wingdings"/>
              </a:rPr>
              <a:t>no or low runtime hit!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232954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Adjust solver to take potentials into account at runtime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100" b="0" dirty="0"/>
              <a:t>E.g., </a:t>
            </a:r>
            <a:r>
              <a:rPr lang="en-US" sz="3100" b="0" i="1" dirty="0"/>
              <a:t>P</a:t>
            </a:r>
            <a:r>
              <a:rPr lang="en-US" sz="3100" b="0" i="1" baseline="-25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100" b="0" i="1" baseline="-25000" dirty="0">
                <a:ea typeface="Wingdings"/>
                <a:cs typeface="Wingdings"/>
                <a:sym typeface="Wingdings"/>
              </a:rPr>
              <a:t>-</a:t>
            </a:r>
            <a:r>
              <a:rPr lang="en-US" sz="3100" b="0" i="1" baseline="-25000" dirty="0"/>
              <a:t>O</a:t>
            </a:r>
            <a:r>
              <a:rPr lang="en-US" sz="3100" b="0" baseline="-25000" dirty="0">
                <a:ea typeface="Wingdings"/>
                <a:cs typeface="Wingdings"/>
                <a:sym typeface="Wingdings"/>
              </a:rPr>
              <a:t> </a:t>
            </a:r>
            <a:r>
              <a:rPr lang="en-US" sz="3100" b="0" dirty="0"/>
              <a:t>= 2.1 and </a:t>
            </a:r>
            <a:r>
              <a:rPr lang="en-US" sz="3100" b="0" i="1" dirty="0"/>
              <a:t>P</a:t>
            </a:r>
            <a:r>
              <a:rPr lang="en-US" sz="3100" b="0" i="1" baseline="-25000" dirty="0"/>
              <a:t>O-AB</a:t>
            </a:r>
            <a:r>
              <a:rPr lang="en-US" sz="3100" b="0" dirty="0"/>
              <a:t> = 0.1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100" b="0" dirty="0"/>
              <a:t>Edges between O-altruist and O-AB pair has weight:</a:t>
            </a:r>
            <a:br>
              <a:rPr lang="en-US" sz="3100" b="0" dirty="0"/>
            </a:br>
            <a:r>
              <a:rPr lang="en-US" sz="3100" b="0" dirty="0"/>
              <a:t>	1 – 0.5(2.1+0.1) = -0.1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100" b="0" dirty="0">
                <a:solidFill>
                  <a:schemeClr val="tx2"/>
                </a:solidFill>
              </a:rPr>
              <a:t>Chain must be long enough to offset negative weight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Also take into account learned weight function </a:t>
            </a:r>
            <a:r>
              <a:rPr lang="en-US" sz="3200" i="1" dirty="0"/>
              <a:t>w</a:t>
            </a:r>
            <a:endParaRPr lang="en-US" sz="3200" dirty="0"/>
          </a:p>
          <a:p>
            <a:pPr>
              <a:lnSpc>
                <a:spcPct val="120000"/>
              </a:lnSpc>
            </a:pPr>
            <a:endParaRPr lang="en-US" sz="3600" dirty="0"/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4" y="152400"/>
            <a:ext cx="8851900" cy="20351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06004" y="0"/>
            <a:ext cx="63544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22098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Online: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2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32054" y="3620813"/>
            <a:ext cx="5816346" cy="5333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show it is possible 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overall #transplants a lot at a (much) smaller decrease in #marginalized transplants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#marginalized transplants a lot at no or very low decrease in overall #transplants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both #transplants and #marginalized</a:t>
            </a:r>
          </a:p>
          <a:p>
            <a:r>
              <a:rPr lang="en-US" dirty="0"/>
              <a:t>Sweet spot depends on distribution: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Luckily, we can generate – and learn from – realistic families of graphs!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&amp; Impact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02623" y="173071"/>
            <a:ext cx="1698860" cy="2576101"/>
            <a:chOff x="7202623" y="173071"/>
            <a:chExt cx="1698860" cy="2576101"/>
          </a:xfrm>
        </p:grpSpPr>
        <p:pic>
          <p:nvPicPr>
            <p:cNvPr id="5" name="Picture 4" descr="hpcwir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5104" y="567888"/>
              <a:ext cx="1553899" cy="15538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202623" y="2102841"/>
              <a:ext cx="1698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Presented at Supercomputing</a:t>
              </a:r>
              <a:br>
                <a:rPr lang="en-US" sz="1200" dirty="0"/>
              </a:br>
              <a:r>
                <a:rPr lang="en-US" sz="1200" i="1" dirty="0"/>
                <a:t>Tied with IBM Watson</a:t>
              </a:r>
            </a:p>
          </p:txBody>
        </p:sp>
        <p:pic>
          <p:nvPicPr>
            <p:cNvPr id="12" name="Picture 11" descr="psc_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5104" y="173071"/>
              <a:ext cx="1553899" cy="324499"/>
            </a:xfrm>
            <a:prstGeom prst="rect">
              <a:avLst/>
            </a:prstGeom>
          </p:spPr>
        </p:pic>
      </p:grpSp>
      <p:sp>
        <p:nvSpPr>
          <p:cNvPr id="8" name="Rounded Rectangle 7"/>
          <p:cNvSpPr/>
          <p:nvPr/>
        </p:nvSpPr>
        <p:spPr>
          <a:xfrm>
            <a:off x="1015746" y="5461810"/>
            <a:ext cx="7086600" cy="123290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800" b="1" dirty="0" err="1">
                <a:solidFill>
                  <a:schemeClr val="tx1"/>
                </a:solidFill>
              </a:rPr>
              <a:t>FutureMatch</a:t>
            </a:r>
            <a:r>
              <a:rPr lang="en-US" sz="2800" b="1" dirty="0">
                <a:solidFill>
                  <a:schemeClr val="tx1"/>
                </a:solidFill>
              </a:rPr>
              <a:t> now used for policy recommendations at UNOS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4463461"/>
            <a:ext cx="5791200" cy="1371600"/>
          </a:xfrm>
        </p:spPr>
        <p:txBody>
          <a:bodyPr/>
          <a:lstStyle/>
          <a:p>
            <a:r>
              <a:rPr lang="en-US" dirty="0"/>
              <a:t>The Cutting Edge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869361"/>
            <a:ext cx="5384800" cy="359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2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90094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Livers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Similar matching problem (mathematically)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Right lobe is </a:t>
            </a:r>
            <a:r>
              <a:rPr lang="en-US" dirty="0">
                <a:solidFill>
                  <a:schemeClr val="tx2"/>
                </a:solidFill>
              </a:rPr>
              <a:t>biggest </a:t>
            </a:r>
            <a:r>
              <a:rPr lang="en-US" dirty="0"/>
              <a:t>but </a:t>
            </a:r>
            <a:r>
              <a:rPr lang="en-US" dirty="0">
                <a:solidFill>
                  <a:schemeClr val="accent3"/>
                </a:solidFill>
              </a:rPr>
              <a:t>riskiest</a:t>
            </a:r>
            <a:r>
              <a:rPr lang="en-US" dirty="0"/>
              <a:t>; exchange may reduce right lobe usage and increase transplants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902" y="2159743"/>
            <a:ext cx="6014196" cy="3450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9366" y="5201953"/>
            <a:ext cx="172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Sönmez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2014]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0547" y="1245810"/>
            <a:ext cx="357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2015</a:t>
            </a:r>
            <a:r>
              <a:rPr lang="en-US" sz="1600" dirty="0"/>
              <a:t>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/>
          <a:lstStyle/>
          <a:p>
            <a:r>
              <a:rPr lang="en-US" dirty="0"/>
              <a:t>Moving beyond kidneys: Multi-Organ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Chains are great! </a:t>
            </a:r>
            <a:r>
              <a:rPr lang="en-US" sz="1400" dirty="0"/>
              <a:t>[Anderson et al. 2015, </a:t>
            </a:r>
            <a:r>
              <a:rPr lang="en-US" sz="1400" dirty="0" err="1"/>
              <a:t>Ashlagi</a:t>
            </a:r>
            <a:r>
              <a:rPr lang="en-US" sz="1400" dirty="0"/>
              <a:t> et al. 2014, Rees et al. 2009]</a:t>
            </a:r>
            <a:endParaRPr lang="en-US" dirty="0"/>
          </a:p>
          <a:p>
            <a:r>
              <a:rPr lang="en-US" dirty="0"/>
              <a:t>Kidney transplants are “easy” and popular:</a:t>
            </a:r>
          </a:p>
          <a:p>
            <a:pPr lvl="1"/>
            <a:r>
              <a:rPr lang="en-US" dirty="0"/>
              <a:t>Many altruistic donors</a:t>
            </a:r>
          </a:p>
          <a:p>
            <a:r>
              <a:rPr lang="en-US" dirty="0"/>
              <a:t>Liver transplants: higher mortality, morbidity:</a:t>
            </a:r>
          </a:p>
          <a:p>
            <a:pPr lvl="1"/>
            <a:r>
              <a:rPr lang="en-US" dirty="0"/>
              <a:t>(Essentially) no altruistic donors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25056" y="5185825"/>
            <a:ext cx="621767" cy="62176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568804" y="4191000"/>
            <a:ext cx="1126109" cy="2394641"/>
            <a:chOff x="2568804" y="4191000"/>
            <a:chExt cx="1126109" cy="2394641"/>
          </a:xfrm>
        </p:grpSpPr>
        <p:cxnSp>
          <p:nvCxnSpPr>
            <p:cNvPr id="43" name="Straight Arrow Connector 42"/>
            <p:cNvCxnSpPr>
              <a:stCxn id="36" idx="7"/>
              <a:endCxn id="49" idx="1"/>
            </p:cNvCxnSpPr>
            <p:nvPr/>
          </p:nvCxnSpPr>
          <p:spPr>
            <a:xfrm flipV="1">
              <a:off x="2731967" y="4501884"/>
              <a:ext cx="341179" cy="7749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073146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D1</a:t>
              </a:r>
            </a:p>
          </p:txBody>
        </p:sp>
        <p:cxnSp>
          <p:nvCxnSpPr>
            <p:cNvPr id="48" name="Straight Connector 47"/>
            <p:cNvCxnSpPr>
              <a:stCxn id="47" idx="0"/>
              <a:endCxn id="49" idx="2"/>
            </p:cNvCxnSpPr>
            <p:nvPr/>
          </p:nvCxnSpPr>
          <p:spPr>
            <a:xfrm flipV="1">
              <a:off x="3384030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3073146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8000893">
              <a:off x="2267554" y="4651900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603857" y="4191000"/>
            <a:ext cx="1289209" cy="2394641"/>
            <a:chOff x="3603857" y="4191000"/>
            <a:chExt cx="1289209" cy="2394641"/>
          </a:xfrm>
        </p:grpSpPr>
        <p:sp>
          <p:nvSpPr>
            <p:cNvPr id="44" name="Oval 43"/>
            <p:cNvSpPr/>
            <p:nvPr/>
          </p:nvSpPr>
          <p:spPr>
            <a:xfrm>
              <a:off x="4271299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D2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46" idx="2"/>
            </p:cNvCxnSpPr>
            <p:nvPr/>
          </p:nvCxnSpPr>
          <p:spPr>
            <a:xfrm flipV="1">
              <a:off x="4582183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4271299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cxnSp>
          <p:nvCxnSpPr>
            <p:cNvPr id="53" name="Straight Arrow Connector 52"/>
            <p:cNvCxnSpPr>
              <a:stCxn id="47" idx="7"/>
              <a:endCxn id="46" idx="1"/>
            </p:cNvCxnSpPr>
            <p:nvPr/>
          </p:nvCxnSpPr>
          <p:spPr>
            <a:xfrm flipV="1">
              <a:off x="3603857" y="4501884"/>
              <a:ext cx="667442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0" name="TextBox 39"/>
            <p:cNvSpPr txBox="1"/>
            <p:nvPr/>
          </p:nvSpPr>
          <p:spPr>
            <a:xfrm rot="17624450">
              <a:off x="3315786" y="5072075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802010" y="4191000"/>
            <a:ext cx="1339633" cy="2394641"/>
            <a:chOff x="4802010" y="4191000"/>
            <a:chExt cx="1339633" cy="2394641"/>
          </a:xfrm>
        </p:grpSpPr>
        <p:cxnSp>
          <p:nvCxnSpPr>
            <p:cNvPr id="56" name="Straight Arrow Connector 55"/>
            <p:cNvCxnSpPr>
              <a:stCxn id="44" idx="7"/>
              <a:endCxn id="59" idx="1"/>
            </p:cNvCxnSpPr>
            <p:nvPr/>
          </p:nvCxnSpPr>
          <p:spPr>
            <a:xfrm flipV="1">
              <a:off x="4802010" y="4501884"/>
              <a:ext cx="717865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5519875" y="5963874"/>
              <a:ext cx="621768" cy="62176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D3</a:t>
              </a:r>
            </a:p>
          </p:txBody>
        </p:sp>
        <p:cxnSp>
          <p:nvCxnSpPr>
            <p:cNvPr id="58" name="Straight Connector 57"/>
            <p:cNvCxnSpPr>
              <a:stCxn id="57" idx="0"/>
              <a:endCxn id="59" idx="2"/>
            </p:cNvCxnSpPr>
            <p:nvPr/>
          </p:nvCxnSpPr>
          <p:spPr>
            <a:xfrm flipV="1">
              <a:off x="5830760" y="4812767"/>
              <a:ext cx="0" cy="1151106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5519875" y="4191000"/>
              <a:ext cx="621768" cy="62176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17624450">
              <a:off x="4513949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Liver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58735" y="4191000"/>
            <a:ext cx="2399465" cy="2394641"/>
            <a:chOff x="6058735" y="4191000"/>
            <a:chExt cx="2399465" cy="2394641"/>
          </a:xfrm>
        </p:grpSpPr>
        <p:sp>
          <p:nvSpPr>
            <p:cNvPr id="50" name="Oval 49"/>
            <p:cNvSpPr/>
            <p:nvPr/>
          </p:nvSpPr>
          <p:spPr>
            <a:xfrm>
              <a:off x="6744613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D4</a:t>
              </a:r>
            </a:p>
          </p:txBody>
        </p:sp>
        <p:cxnSp>
          <p:nvCxnSpPr>
            <p:cNvPr id="51" name="Straight Connector 50"/>
            <p:cNvCxnSpPr>
              <a:stCxn id="50" idx="0"/>
              <a:endCxn id="52" idx="2"/>
            </p:cNvCxnSpPr>
            <p:nvPr/>
          </p:nvCxnSpPr>
          <p:spPr>
            <a:xfrm flipV="1">
              <a:off x="7055497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6744613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</a:t>
              </a:r>
            </a:p>
          </p:txBody>
        </p:sp>
        <p:cxnSp>
          <p:nvCxnSpPr>
            <p:cNvPr id="54" name="Straight Arrow Connector 53"/>
            <p:cNvCxnSpPr>
              <a:stCxn id="57" idx="7"/>
              <a:endCxn id="52" idx="1"/>
            </p:cNvCxnSpPr>
            <p:nvPr/>
          </p:nvCxnSpPr>
          <p:spPr>
            <a:xfrm flipV="1">
              <a:off x="6126787" y="4501884"/>
              <a:ext cx="617826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5" name="Straight Arrow Connector 54"/>
            <p:cNvCxnSpPr>
              <a:stCxn id="50" idx="7"/>
            </p:cNvCxnSpPr>
            <p:nvPr/>
          </p:nvCxnSpPr>
          <p:spPr>
            <a:xfrm flipV="1">
              <a:off x="7275325" y="5387480"/>
              <a:ext cx="353220" cy="6674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2" name="TextBox 41"/>
            <p:cNvSpPr txBox="1"/>
            <p:nvPr/>
          </p:nvSpPr>
          <p:spPr>
            <a:xfrm rot="17624450">
              <a:off x="5757485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43800" y="4454604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/>
                <a:t>…</a:t>
              </a:r>
            </a:p>
          </p:txBody>
        </p:sp>
      </p:grpSp>
      <p:pic>
        <p:nvPicPr>
          <p:cNvPr id="62" name="Picture 61" descr="lightbulb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24400"/>
            <a:ext cx="1244600" cy="12446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2" name="TextBox 31"/>
          <p:cNvSpPr txBox="1"/>
          <p:nvPr/>
        </p:nvSpPr>
        <p:spPr>
          <a:xfrm>
            <a:off x="223883" y="1324455"/>
            <a:ext cx="68961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[Dickerson </a:t>
            </a:r>
            <a:r>
              <a:rPr lang="en-US" sz="1400" dirty="0" err="1"/>
              <a:t>Sandholm</a:t>
            </a:r>
            <a:r>
              <a:rPr lang="en-US" sz="1400" dirty="0"/>
              <a:t> AAAI-14, JAIR-16]</a:t>
            </a:r>
          </a:p>
        </p:txBody>
      </p:sp>
    </p:spTree>
    <p:extLst>
      <p:ext uri="{BB962C8B-B14F-4D97-AF65-F5344CB8AC3E}">
        <p14:creationId xmlns:p14="http://schemas.microsoft.com/office/powerpoint/2010/main" val="3433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many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Constant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</a:t>
            </a:r>
            <a:r>
              <a:rPr lang="en-US" i="1" baseline="-25000" dirty="0" err="1"/>
              <a:t>L</a:t>
            </a:r>
            <a:r>
              <a:rPr lang="en-US" i="1" dirty="0"/>
              <a:t> </a:t>
            </a:r>
            <a:r>
              <a:rPr lang="en-US" dirty="0"/>
              <a:t>&gt; 0 of kidney donor willing to give liver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  <a:p>
            <a:endParaRPr lang="en-US" i="1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784600"/>
            <a:ext cx="8153400" cy="281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</a:t>
            </a:r>
            <a:r>
              <a:rPr lang="en-US" i="1" dirty="0"/>
              <a:t>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i="1" dirty="0"/>
              <a:t>) = </a:t>
            </a:r>
            <a:r>
              <a:rPr lang="en-US" dirty="0"/>
              <a:t>β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for some constant β&gt;0.  Then, with probability 1 as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∞,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61584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935" y="216513"/>
            <a:ext cx="5791200" cy="655356"/>
          </a:xfrm>
        </p:spPr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194"/>
            <a:ext cx="8229600" cy="30019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Find a linear number of “good cycles”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that are length &gt; </a:t>
            </a:r>
            <a:r>
              <a:rPr lang="en-US" i="1" dirty="0"/>
              <a:t>z</a:t>
            </a:r>
            <a:endParaRPr lang="en-US" dirty="0"/>
          </a:p>
          <a:p>
            <a:pPr lvl="1"/>
            <a:r>
              <a:rPr lang="en-US" dirty="0"/>
              <a:t>Good cycles = isolated path in highly-sensitized portion of pool and exactly one node in low portion</a:t>
            </a:r>
          </a:p>
          <a:p>
            <a:r>
              <a:rPr lang="en-US" dirty="0"/>
              <a:t>Extend chains from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 </a:t>
            </a:r>
            <a:r>
              <a:rPr lang="en-US" dirty="0"/>
              <a:t>into the isolated paths (aka can’t be matched otherwise)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of which there are linearly many</a:t>
            </a:r>
          </a:p>
          <a:p>
            <a:pPr lvl="1"/>
            <a:r>
              <a:rPr lang="en-US" dirty="0"/>
              <a:t>Have to worry about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L</a:t>
            </a:r>
            <a:r>
              <a:rPr lang="en-US" dirty="0">
                <a:sym typeface="Wingdings"/>
              </a:rPr>
              <a:t>, and compatibility between vertices</a:t>
            </a:r>
          </a:p>
          <a:p>
            <a:r>
              <a:rPr lang="en-US" dirty="0"/>
              <a:t>Show that a subset of the dotted edges below results in a linear-in-number-of-altruists max matching</a:t>
            </a:r>
          </a:p>
          <a:p>
            <a:pPr lvl="1"/>
            <a:r>
              <a:rPr lang="en-US" dirty="0">
                <a:sym typeface="Wingdings"/>
              </a:rPr>
              <a:t> linear number of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K</a:t>
            </a:r>
            <a:r>
              <a:rPr lang="en-US" dirty="0">
                <a:sym typeface="Wingdings"/>
              </a:rPr>
              <a:t> chains extended into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</a:p>
          <a:p>
            <a:pPr lvl="1"/>
            <a:r>
              <a:rPr lang="en-US" dirty="0">
                <a:sym typeface="Wingdings"/>
              </a:rPr>
              <a:t> linear number of previously unmatched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  <a:r>
              <a:rPr lang="en-US" dirty="0">
                <a:sym typeface="Wingdings"/>
              </a:rPr>
              <a:t> vertices matched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4" descr="Screen Shot 2015-11-29 at 10.3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4106825"/>
            <a:ext cx="5715000" cy="2705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849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few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29600" cy="4220845"/>
          </a:xfrm>
        </p:spPr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</a:t>
            </a:r>
            <a:r>
              <a:rPr lang="en-US" i="1" dirty="0"/>
              <a:t>t</a:t>
            </a:r>
            <a:r>
              <a:rPr lang="en-US" dirty="0"/>
              <a:t> – no longer depends on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!</a:t>
            </a:r>
            <a:endParaRPr lang="en-US" baseline="-25000" dirty="0"/>
          </a:p>
          <a:p>
            <a:r>
              <a:rPr lang="en-US" dirty="0" err="1"/>
              <a:t>λ</a:t>
            </a:r>
            <a:r>
              <a:rPr lang="en-US" dirty="0"/>
              <a:t> is </a:t>
            </a:r>
            <a:r>
              <a:rPr lang="en-US" dirty="0" err="1"/>
              <a:t>frac</a:t>
            </a:r>
            <a:r>
              <a:rPr lang="en-US" dirty="0"/>
              <a:t>. lowly-sensitized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581399"/>
            <a:ext cx="8153400" cy="3144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constant </a:t>
            </a:r>
            <a:r>
              <a:rPr lang="en-US" i="1" dirty="0"/>
              <a:t>t</a:t>
            </a:r>
            <a:r>
              <a:rPr lang="en-US" dirty="0"/>
              <a:t>.  Then </a:t>
            </a:r>
            <a:r>
              <a:rPr lang="en-US" dirty="0">
                <a:sym typeface="Wingdings"/>
              </a:rPr>
              <a:t>there exists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 &gt; 0 </a:t>
            </a:r>
            <a:r>
              <a:rPr lang="en-US" dirty="0" err="1">
                <a:sym typeface="Wingdings"/>
              </a:rPr>
              <a:t>s.t.</a:t>
            </a:r>
            <a:r>
              <a:rPr lang="en-US" dirty="0">
                <a:sym typeface="Wingdings"/>
              </a:rPr>
              <a:t> for all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 &lt;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</a:p>
          <a:p>
            <a:endParaRPr lang="en-US" sz="2400" dirty="0">
              <a:sym typeface="Wingdings"/>
            </a:endParaRPr>
          </a:p>
          <a:p>
            <a:r>
              <a:rPr lang="en-US" dirty="0">
                <a:sym typeface="Wingdings"/>
              </a:rPr>
              <a:t>With constant positive probability.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623818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0799"/>
          </a:xfrm>
        </p:spPr>
        <p:txBody>
          <a:bodyPr>
            <a:normAutofit/>
          </a:bodyPr>
          <a:lstStyle/>
          <a:p>
            <a:r>
              <a:rPr lang="en-US" dirty="0"/>
              <a:t>For large enough </a:t>
            </a:r>
            <a:r>
              <a:rPr lang="en-US" dirty="0" err="1"/>
              <a:t>λ</a:t>
            </a:r>
            <a:r>
              <a:rPr lang="en-US" dirty="0"/>
              <a:t> (i.e., lots of sensitized patients), there exist pairs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that can’t be matched in short cycles, thus only in chains </a:t>
            </a:r>
          </a:p>
          <a:p>
            <a:pPr lvl="1"/>
            <a:r>
              <a:rPr lang="en-US" dirty="0"/>
              <a:t>Same deal with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except there are no chains</a:t>
            </a:r>
          </a:p>
          <a:p>
            <a:r>
              <a:rPr lang="en-US" dirty="0"/>
              <a:t>Connect a long chain (+altruist)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into an unmatchable long chain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such that a linear number of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pairs are now matched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Picture 4" descr="Screen Shot 2015-11-29 at 10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481" y="4244256"/>
            <a:ext cx="3884119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Screen Shot 2015-11-29 at 10.38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9" y="4251961"/>
            <a:ext cx="4447901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4622542" y="5026789"/>
            <a:ext cx="381000" cy="3810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1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EA4-6941-BE47-947D-A8F710DA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406640" cy="1371600"/>
          </a:xfrm>
        </p:spPr>
        <p:txBody>
          <a:bodyPr>
            <a:normAutofit/>
          </a:bodyPr>
          <a:lstStyle/>
          <a:p>
            <a:r>
              <a:rPr lang="en-US" dirty="0"/>
              <a:t>Ethical Issues Exist: But, this recently happened!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C3DC-984A-C74A-AF9D-3D2FC943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Patient-donor pairs are now exchanging different goods</a:t>
            </a:r>
          </a:p>
          <a:p>
            <a:r>
              <a:rPr lang="en-US" dirty="0"/>
              <a:t>600% incremental increase in mortality risk for liver vs. kidney donor</a:t>
            </a:r>
          </a:p>
          <a:p>
            <a:r>
              <a:rPr lang="en-US" dirty="0"/>
              <a:t>1/3000 risk of death for kidney donors </a:t>
            </a:r>
            <a:r>
              <a:rPr lang="en-US" sz="1200" dirty="0"/>
              <a:t>[</a:t>
            </a:r>
            <a:r>
              <a:rPr lang="en-US" sz="1200" dirty="0" err="1"/>
              <a:t>Muzaale</a:t>
            </a:r>
            <a:r>
              <a:rPr lang="en-US" sz="1200" dirty="0"/>
              <a:t> et al. Gastroenterology 2012]</a:t>
            </a:r>
            <a:endParaRPr lang="en-US" dirty="0"/>
          </a:p>
          <a:p>
            <a:r>
              <a:rPr lang="en-US" dirty="0"/>
              <a:t>1/500 risk of death for liver donors </a:t>
            </a:r>
            <a:r>
              <a:rPr lang="en-US" sz="1200" dirty="0"/>
              <a:t>[Cheah et al. Liver Transplantation 2013]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11D37-41EC-9F43-B2D8-060128CF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pPr/>
              <a:t>79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467F2E-6DAA-6C4F-89D5-D05D85FFFD7B}"/>
              </a:ext>
            </a:extLst>
          </p:cNvPr>
          <p:cNvGrpSpPr/>
          <p:nvPr/>
        </p:nvGrpSpPr>
        <p:grpSpPr>
          <a:xfrm>
            <a:off x="658409" y="4556474"/>
            <a:ext cx="8334375" cy="2305050"/>
            <a:chOff x="1079500" y="3648075"/>
            <a:chExt cx="11112500" cy="3073400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71CCB4-ECCE-F242-B5D4-C3A13ED3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8200" y="3648075"/>
              <a:ext cx="8813800" cy="307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96EA92-4E06-2F43-A870-A2CB519D9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500" y="4492625"/>
              <a:ext cx="1460500" cy="13843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A0AD15-3F29-D747-BCFA-FCD75B62EA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852" y="5060890"/>
            <a:ext cx="4842622" cy="5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/>
          <a:lstStyle/>
          <a:p>
            <a:r>
              <a:rPr lang="en-US" dirty="0"/>
              <a:t>M is perfect matching </a:t>
            </a:r>
            <a:r>
              <a:rPr lang="en-US" dirty="0">
                <a:sym typeface="Wingdings"/>
              </a:rPr>
              <a:t> construction has perfect cycle cover.</a:t>
            </a:r>
          </a:p>
          <a:p>
            <a:r>
              <a:rPr lang="en-US" dirty="0">
                <a:sym typeface="Wingdings"/>
              </a:rPr>
              <a:t>For </a:t>
            </a:r>
            <a:r>
              <a:rPr lang="en-US" i="1" dirty="0" err="1"/>
              <a:t>t</a:t>
            </a:r>
            <a:r>
              <a:rPr lang="en-US" i="1" baseline="-25000" dirty="0" err="1"/>
              <a:t>i</a:t>
            </a:r>
            <a:r>
              <a:rPr lang="en-US" dirty="0"/>
              <a:t> not in </a:t>
            </a:r>
            <a:r>
              <a:rPr lang="en-US" i="1" dirty="0"/>
              <a:t>T:</a:t>
            </a:r>
          </a:p>
          <a:p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cxnSp>
        <p:nvCxnSpPr>
          <p:cNvPr id="10" name="Straight Arrow Connector 9"/>
          <p:cNvCxnSpPr>
            <a:stCxn id="10" idx="6"/>
            <a:endCxn id="13" idx="2"/>
          </p:cNvCxnSpPr>
          <p:nvPr/>
        </p:nvCxnSpPr>
        <p:spPr>
          <a:xfrm flipV="1">
            <a:off x="2387600" y="3412066"/>
            <a:ext cx="1485900" cy="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6"/>
            <a:endCxn id="14" idx="2"/>
          </p:cNvCxnSpPr>
          <p:nvPr/>
        </p:nvCxnSpPr>
        <p:spPr>
          <a:xfrm>
            <a:off x="4466167" y="3412066"/>
            <a:ext cx="1485899" cy="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14" idx="0"/>
            <a:endCxn id="10" idx="0"/>
          </p:cNvCxnSpPr>
          <p:nvPr/>
        </p:nvCxnSpPr>
        <p:spPr>
          <a:xfrm rot="16200000" flipH="1" flipV="1">
            <a:off x="4169833" y="1037165"/>
            <a:ext cx="1" cy="4157133"/>
          </a:xfrm>
          <a:prstGeom prst="curvedConnector3">
            <a:avLst>
              <a:gd name="adj1" fmla="val -22860000000"/>
            </a:avLst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168402" y="5351303"/>
            <a:ext cx="592667" cy="592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</a:t>
            </a:r>
            <a:r>
              <a:rPr lang="en-US" baseline="-25000" dirty="0" err="1"/>
              <a:t>a</a:t>
            </a:r>
            <a:endParaRPr lang="en-US" baseline="30000" dirty="0"/>
          </a:p>
        </p:txBody>
      </p:sp>
      <p:cxnSp>
        <p:nvCxnSpPr>
          <p:cNvPr id="20" name="Straight Arrow Connector 19"/>
          <p:cNvCxnSpPr>
            <a:stCxn id="27" idx="4"/>
            <a:endCxn id="28" idx="7"/>
          </p:cNvCxnSpPr>
          <p:nvPr/>
        </p:nvCxnSpPr>
        <p:spPr>
          <a:xfrm flipH="1">
            <a:off x="1674275" y="4529348"/>
            <a:ext cx="781063" cy="9087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8" idx="1"/>
            <a:endCxn id="25" idx="4"/>
          </p:cNvCxnSpPr>
          <p:nvPr/>
        </p:nvCxnSpPr>
        <p:spPr>
          <a:xfrm flipH="1" flipV="1">
            <a:off x="651938" y="4532048"/>
            <a:ext cx="603258" cy="9060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860798" y="5351303"/>
            <a:ext cx="592667" cy="592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baseline="-25000" dirty="0" err="1"/>
              <a:t>b</a:t>
            </a:r>
            <a:endParaRPr lang="en-US" baseline="300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366671" y="4529348"/>
            <a:ext cx="781063" cy="9087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44334" y="4532048"/>
            <a:ext cx="603258" cy="9060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553193" y="5351302"/>
            <a:ext cx="592667" cy="592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300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7059066" y="4529347"/>
            <a:ext cx="781063" cy="9087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036729" y="4532047"/>
            <a:ext cx="603258" cy="9060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55604" y="3115733"/>
            <a:ext cx="2396067" cy="1416315"/>
            <a:chOff x="355604" y="3115733"/>
            <a:chExt cx="2396067" cy="1416315"/>
          </a:xfrm>
          <a:solidFill>
            <a:schemeClr val="tx2"/>
          </a:solidFill>
        </p:grpSpPr>
        <p:sp>
          <p:nvSpPr>
            <p:cNvPr id="7" name="Oval 6"/>
            <p:cNvSpPr/>
            <p:nvPr/>
          </p:nvSpPr>
          <p:spPr>
            <a:xfrm>
              <a:off x="1794933" y="3115733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55604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168403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15900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cxnSp>
          <p:nvCxnSpPr>
            <p:cNvPr id="17" name="Straight Arrow Connector 16"/>
            <p:cNvCxnSpPr>
              <a:stCxn id="25" idx="6"/>
              <a:endCxn id="26" idx="2"/>
            </p:cNvCxnSpPr>
            <p:nvPr/>
          </p:nvCxnSpPr>
          <p:spPr>
            <a:xfrm flipV="1">
              <a:off x="948271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6" idx="6"/>
            </p:cNvCxnSpPr>
            <p:nvPr/>
          </p:nvCxnSpPr>
          <p:spPr>
            <a:xfrm flipV="1">
              <a:off x="1761070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7" idx="2"/>
            </p:cNvCxnSpPr>
            <p:nvPr/>
          </p:nvCxnSpPr>
          <p:spPr>
            <a:xfrm>
              <a:off x="2019305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0" idx="2"/>
              <a:endCxn id="25" idx="0"/>
            </p:cNvCxnSpPr>
            <p:nvPr/>
          </p:nvCxnSpPr>
          <p:spPr>
            <a:xfrm flipH="1">
              <a:off x="651938" y="3412067"/>
              <a:ext cx="1142995" cy="52731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7" idx="0"/>
              <a:endCxn id="10" idx="5"/>
            </p:cNvCxnSpPr>
            <p:nvPr/>
          </p:nvCxnSpPr>
          <p:spPr>
            <a:xfrm flipH="1" flipV="1">
              <a:off x="2300806" y="3621606"/>
              <a:ext cx="154532" cy="315075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048000" y="3115732"/>
            <a:ext cx="2396067" cy="1416316"/>
            <a:chOff x="3048000" y="3115732"/>
            <a:chExt cx="2396067" cy="1416316"/>
          </a:xfrm>
          <a:solidFill>
            <a:schemeClr val="tx2"/>
          </a:solidFill>
        </p:grpSpPr>
        <p:sp>
          <p:nvSpPr>
            <p:cNvPr id="8" name="Oval 7"/>
            <p:cNvSpPr/>
            <p:nvPr/>
          </p:nvSpPr>
          <p:spPr>
            <a:xfrm>
              <a:off x="3873500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048000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860799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851400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3640667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453466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11701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3" idx="2"/>
              <a:endCxn id="44" idx="0"/>
            </p:cNvCxnSpPr>
            <p:nvPr/>
          </p:nvCxnSpPr>
          <p:spPr>
            <a:xfrm flipH="1">
              <a:off x="3344334" y="3412066"/>
              <a:ext cx="529166" cy="527315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13" idx="5"/>
            </p:cNvCxnSpPr>
            <p:nvPr/>
          </p:nvCxnSpPr>
          <p:spPr>
            <a:xfrm flipH="1" flipV="1">
              <a:off x="4379373" y="3621605"/>
              <a:ext cx="768361" cy="31507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740395" y="3115732"/>
            <a:ext cx="2396067" cy="1416315"/>
            <a:chOff x="5740395" y="3115732"/>
            <a:chExt cx="2396067" cy="1416315"/>
          </a:xfrm>
          <a:solidFill>
            <a:schemeClr val="tx2"/>
          </a:solidFill>
        </p:grpSpPr>
        <p:sp>
          <p:nvSpPr>
            <p:cNvPr id="9" name="Oval 8"/>
            <p:cNvSpPr/>
            <p:nvPr/>
          </p:nvSpPr>
          <p:spPr>
            <a:xfrm>
              <a:off x="5952066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740395" y="39393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55319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7543795" y="39366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6333062" y="4233015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145861" y="4231319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404096" y="4231320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4" idx="2"/>
            </p:cNvCxnSpPr>
            <p:nvPr/>
          </p:nvCxnSpPr>
          <p:spPr>
            <a:xfrm>
              <a:off x="5952066" y="3412066"/>
              <a:ext cx="84663" cy="52731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14" idx="5"/>
            </p:cNvCxnSpPr>
            <p:nvPr/>
          </p:nvCxnSpPr>
          <p:spPr>
            <a:xfrm flipH="1" flipV="1">
              <a:off x="6457939" y="3621605"/>
              <a:ext cx="1382190" cy="315075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89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25" grpId="0" animBg="1"/>
      <p:bldP spid="3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57FA-D8A2-5641-8C54-8FB93750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/>
              <a:t>Real-world Reasoning about Ethics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29137D-A7EC-1142-9D89-26F3D3E0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47F4C-049F-5648-8F15-84EB288D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69" y="1597617"/>
            <a:ext cx="7524750" cy="241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D95A0-744F-8C4A-9BA0-B35618E9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" y="4073235"/>
            <a:ext cx="3276600" cy="46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00F79-CA9E-D846-B193-39C68BC90605}"/>
              </a:ext>
            </a:extLst>
          </p:cNvPr>
          <p:cNvSpPr txBox="1"/>
          <p:nvPr/>
        </p:nvSpPr>
        <p:spPr>
          <a:xfrm>
            <a:off x="1280161" y="6604730"/>
            <a:ext cx="75224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liver, your kidney: The world's first non-identical organ swap – New Scientist – 9 May 2019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9BBE8-28F2-9044-A881-2293A9592E03}"/>
              </a:ext>
            </a:extLst>
          </p:cNvPr>
          <p:cNvGrpSpPr/>
          <p:nvPr/>
        </p:nvGrpSpPr>
        <p:grpSpPr>
          <a:xfrm>
            <a:off x="3722942" y="3624171"/>
            <a:ext cx="5252477" cy="2308582"/>
            <a:chOff x="5175250" y="3104012"/>
            <a:chExt cx="7003303" cy="3078109"/>
          </a:xfrm>
        </p:grpSpPr>
        <p:pic>
          <p:nvPicPr>
            <p:cNvPr id="13" name="Picture 1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98D7C1F-59DF-D34F-8AF3-F51F12592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5250" y="4505721"/>
              <a:ext cx="6870700" cy="1676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898F45-0736-2840-951E-A9593B6F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6906" y="3104012"/>
              <a:ext cx="2121647" cy="1412221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10BE2BE-4F7D-9B4E-A92D-7487D6BC1ED6}"/>
              </a:ext>
            </a:extLst>
          </p:cNvPr>
          <p:cNvSpPr/>
          <p:nvPr/>
        </p:nvSpPr>
        <p:spPr>
          <a:xfrm>
            <a:off x="2067896" y="6380689"/>
            <a:ext cx="67347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daughter’s gift to her mother saves two lives – The Washington Post – 11 May 2019</a:t>
            </a:r>
          </a:p>
        </p:txBody>
      </p:sp>
    </p:spTree>
    <p:extLst>
      <p:ext uri="{BB962C8B-B14F-4D97-AF65-F5344CB8AC3E}">
        <p14:creationId xmlns:p14="http://schemas.microsoft.com/office/powerpoint/2010/main" val="5793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Fundamentally different matching problem</a:t>
            </a:r>
          </a:p>
          <a:p>
            <a:pPr lvl="1"/>
            <a:r>
              <a:rPr lang="en-US" b="1" dirty="0"/>
              <a:t>Two</a:t>
            </a:r>
            <a:r>
              <a:rPr lang="en-US" dirty="0"/>
              <a:t> donors needed</a:t>
            </a:r>
          </a:p>
          <a:p>
            <a:endParaRPr lang="en-US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Lungs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359" y="2384145"/>
            <a:ext cx="4411389" cy="3792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7865" y="5370139"/>
            <a:ext cx="1776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[Date et al. 2005; </a:t>
            </a:r>
            <a:r>
              <a:rPr lang="en-US" sz="1400" dirty="0" err="1"/>
              <a:t>Sönmez</a:t>
            </a:r>
            <a:r>
              <a:rPr lang="en-US" sz="1400" dirty="0"/>
              <a:t> 2014]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5" y="2800535"/>
            <a:ext cx="3834216" cy="3092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8650" y="5893359"/>
            <a:ext cx="384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(Compare to the single configuration for a “3-cycle” in kidney exchange.)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9465" y="1246286"/>
            <a:ext cx="3423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2014</a:t>
            </a:r>
            <a:r>
              <a:rPr lang="en-US" sz="1600" dirty="0"/>
              <a:t>]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Other Recent &amp; Ongoing research in this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32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matching theory with a kidney exchange flavor: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Akbarpour</a:t>
            </a:r>
            <a:r>
              <a:rPr lang="en-US" b="0" dirty="0"/>
              <a:t> et al., “Thickness and Information in Dynamic Matching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Anderson et al., “A dynamic model of barter exchange”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Ashlagi</a:t>
            </a:r>
            <a:r>
              <a:rPr lang="en-US" b="0" dirty="0"/>
              <a:t> et al., “On matching and thickness in heterogeneous dynamic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Das et al., “Competing dynamic matching markets”</a:t>
            </a:r>
          </a:p>
          <a:p>
            <a:r>
              <a:rPr lang="en-US" dirty="0"/>
              <a:t>Mechanism design: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Blum et al. “Opting in to optimal matchings”</a:t>
            </a:r>
          </a:p>
          <a:p>
            <a:r>
              <a:rPr lang="en-US" dirty="0"/>
              <a:t>Not “in the large” random graph models: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Ding et al., “A non-asymptotic approach to analyzing kidney exchange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Is Life Always so (NP-)Hard?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4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Simple Assumption Complexity Theory Hates!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40275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Observation: real graphs are constructed from a few thousand if statements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the patient and donor have compatible blood types </a:t>
            </a:r>
            <a:r>
              <a:rPr lang="is-IS" dirty="0"/>
              <a:t>…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and if they are compatible on 61 tissue type features ...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and if their insurances match, and ages match, and ...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then draw a directed edge; otherwise, don’t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Hypothesis: real graphs can be represented by a </a:t>
            </a:r>
            <a:r>
              <a:rPr lang="en-US" dirty="0">
                <a:solidFill>
                  <a:schemeClr val="tx2"/>
                </a:solidFill>
              </a:rPr>
              <a:t>small</a:t>
            </a:r>
            <a:r>
              <a:rPr lang="en-US" dirty="0"/>
              <a:t> constant number of bits per vertex</a:t>
            </a:r>
            <a:r>
              <a:rPr lang="en-US" dirty="0">
                <a:solidFill>
                  <a:schemeClr val="accent1"/>
                </a:solidFill>
              </a:rPr>
              <a:t> – we’ll test later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88141" y="4087909"/>
            <a:ext cx="8310400" cy="1492624"/>
            <a:chOff x="188141" y="4087909"/>
            <a:chExt cx="8310400" cy="1492624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87909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Given a constant number of if statements and a constant cycle cap, the clearing problem is in </a:t>
              </a:r>
              <a:r>
                <a:rPr lang="en-US" sz="2400" b="1" dirty="0"/>
                <a:t>polynomial time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141" y="4141723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71326" y="1371921"/>
            <a:ext cx="542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[Dickerson </a:t>
            </a:r>
            <a:r>
              <a:rPr lang="en-US" sz="1400" dirty="0" err="1"/>
              <a:t>Kazachkov</a:t>
            </a:r>
            <a:r>
              <a:rPr lang="en-US" sz="1400" dirty="0"/>
              <a:t> </a:t>
            </a:r>
            <a:r>
              <a:rPr lang="en-US" sz="1400" dirty="0" err="1"/>
              <a:t>Procaccia</a:t>
            </a:r>
            <a:r>
              <a:rPr lang="en-US" sz="1400" dirty="0"/>
              <a:t> </a:t>
            </a:r>
            <a:r>
              <a:rPr lang="en-US" sz="1400" dirty="0" err="1"/>
              <a:t>Sandholm</a:t>
            </a:r>
            <a:r>
              <a:rPr lang="en-US" sz="1400" dirty="0"/>
              <a:t> </a:t>
            </a:r>
            <a:r>
              <a:rPr lang="en-US" sz="1400" dirty="0" err="1"/>
              <a:t>arxiv</a:t>
            </a:r>
            <a:r>
              <a:rPr lang="en-US" sz="1400" dirty="0"/>
              <a:t>:</a:t>
            </a:r>
            <a:r>
              <a:rPr lang="is-IS" sz="1400" dirty="0"/>
              <a:t>1605.07728]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718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model For kidney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Graph </a:t>
            </a:r>
            <a:r>
              <a:rPr lang="en-US" i="1" dirty="0"/>
              <a:t>G</a:t>
            </a:r>
            <a:r>
              <a:rPr lang="en-US" dirty="0"/>
              <a:t> =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) with patient-donor pair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in </a:t>
            </a:r>
            <a:r>
              <a:rPr lang="en-US" i="1" dirty="0"/>
              <a:t>V </a:t>
            </a:r>
            <a:r>
              <a:rPr lang="en-US" dirty="0"/>
              <a:t>with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Attribute vectors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such that the </a:t>
            </a:r>
            <a:r>
              <a:rPr lang="en-US" i="1" dirty="0" err="1"/>
              <a:t>q</a:t>
            </a:r>
            <a:r>
              <a:rPr lang="en-US" dirty="0" err="1"/>
              <a:t>th</a:t>
            </a:r>
            <a:r>
              <a:rPr lang="en-US" dirty="0"/>
              <a:t> element of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 (resp.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) takes on one of a fixed number of types</a:t>
            </a:r>
            <a:endParaRPr lang="en-US" dirty="0">
              <a:latin typeface="Symbol" charset="2"/>
              <a:ea typeface="Symbol" charset="2"/>
              <a:cs typeface="Symbol" charset="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E.g., </a:t>
            </a:r>
            <a:r>
              <a:rPr lang="en-US" i="1" dirty="0" err="1"/>
              <a:t>d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q</a:t>
            </a:r>
            <a:r>
              <a:rPr lang="en-US" dirty="0"/>
              <a:t> or </a:t>
            </a:r>
            <a:r>
              <a:rPr lang="en-US" i="1" dirty="0" err="1"/>
              <a:t>p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q</a:t>
            </a:r>
            <a:r>
              <a:rPr lang="en-US" dirty="0"/>
              <a:t> takes a blood type in {O, A, B, AB}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Call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the set of all possible “types” of </a:t>
            </a:r>
            <a:r>
              <a:rPr lang="en-US" i="1" dirty="0"/>
              <a:t>d</a:t>
            </a:r>
            <a:r>
              <a:rPr lang="en-US" dirty="0"/>
              <a:t> and </a:t>
            </a:r>
            <a:r>
              <a:rPr 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Then, given compatibility function </a:t>
            </a:r>
            <a:r>
              <a:rPr lang="en-US" i="1" dirty="0"/>
              <a:t>f</a:t>
            </a:r>
            <a:r>
              <a:rPr lang="en-US" dirty="0"/>
              <a:t> :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x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{0,1} that uniquely determines if an edge between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i</a:t>
            </a:r>
            <a:r>
              <a:rPr lang="en-US" dirty="0">
                <a:sym typeface="Wingdings"/>
              </a:rPr>
              <a:t> and </a:t>
            </a:r>
            <a:r>
              <a:rPr lang="en-US" i="1" dirty="0" err="1">
                <a:sym typeface="Wingdings"/>
              </a:rPr>
              <a:t>p</a:t>
            </a:r>
            <a:r>
              <a:rPr lang="en-US" i="1" baseline="-25000" dirty="0" err="1">
                <a:sym typeface="Wingdings"/>
              </a:rPr>
              <a:t>j</a:t>
            </a:r>
            <a:r>
              <a:rPr lang="en-US" dirty="0">
                <a:sym typeface="Wingdings"/>
              </a:rPr>
              <a:t> exists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We can create any compatibility graph (for large </a:t>
            </a:r>
            <a:r>
              <a:rPr lang="en-US">
                <a:sym typeface="Wingdings"/>
              </a:rPr>
              <a:t>enough vectors </a:t>
            </a:r>
            <a:r>
              <a:rPr lang="en-US" dirty="0">
                <a:sym typeface="Wingdings"/>
              </a:rPr>
              <a:t>in </a:t>
            </a:r>
            <a:r>
              <a:rPr lang="en-US" i="1" dirty="0">
                <a:sym typeface="Wingdings"/>
              </a:rPr>
              <a:t>D</a:t>
            </a:r>
            <a:r>
              <a:rPr lang="en-US" dirty="0">
                <a:sym typeface="Wingdings"/>
              </a:rPr>
              <a:t> and </a:t>
            </a:r>
            <a:r>
              <a:rPr lang="en-US" i="1" dirty="0">
                <a:sym typeface="Wingdings"/>
              </a:rPr>
              <a:t>P</a:t>
            </a:r>
            <a:r>
              <a:rPr lang="en-US" dirty="0">
                <a:sym typeface="Wingdings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(Altruists are patient-donor pairs where the “patient” is compatible with all donors  chains are now cycles)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1326" y="1371921"/>
            <a:ext cx="542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[Dickerson et al. </a:t>
            </a:r>
            <a:r>
              <a:rPr lang="en-US" sz="1400" dirty="0" err="1"/>
              <a:t>arxiv</a:t>
            </a:r>
            <a:r>
              <a:rPr lang="en-US" sz="1400" dirty="0"/>
              <a:t>:</a:t>
            </a:r>
            <a:r>
              <a:rPr lang="is-IS" sz="1400" dirty="0"/>
              <a:t>1605.07728]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06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23129"/>
            <a:ext cx="7620000" cy="2603034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Let f(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 err="1"/>
              <a:t>,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’) = 1 if there is a directed edge from a donor with type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to a patient with type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all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dirty="0"/>
              <a:t>= ( &lt;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-25000" dirty="0"/>
              <a:t>1,p</a:t>
            </a:r>
            <a:r>
              <a:rPr lang="en-US" dirty="0"/>
              <a:t>,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-25000" dirty="0"/>
              <a:t>1,d</a:t>
            </a:r>
            <a:r>
              <a:rPr lang="en-US" dirty="0"/>
              <a:t>&gt; </a:t>
            </a:r>
            <a:r>
              <a:rPr lang="is-IS" dirty="0"/>
              <a:t>…, &lt;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i="1" baseline="-25000" dirty="0"/>
              <a:t>r</a:t>
            </a:r>
            <a:r>
              <a:rPr lang="is-IS" baseline="-25000" dirty="0"/>
              <a:t>,p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,q</a:t>
            </a:r>
            <a:r>
              <a:rPr lang="is-IS" i="1" baseline="-25000" dirty="0"/>
              <a:t>r</a:t>
            </a:r>
            <a:r>
              <a:rPr lang="is-IS" baseline="-25000" dirty="0"/>
              <a:t>,d</a:t>
            </a:r>
            <a:r>
              <a:rPr lang="is-IS" dirty="0"/>
              <a:t>&gt;) in </a:t>
            </a:r>
            <a:r>
              <a:rPr lang="is-I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baseline="30000" dirty="0"/>
              <a:t>2</a:t>
            </a:r>
            <a:r>
              <a:rPr lang="is-IS" i="1" baseline="30000" dirty="0"/>
              <a:t>r</a:t>
            </a:r>
            <a:r>
              <a:rPr lang="is-IS" dirty="0"/>
              <a:t> let</a:t>
            </a:r>
            <a:br>
              <a:rPr lang="is-IS" dirty="0"/>
            </a:br>
            <a:r>
              <a:rPr lang="is-IS" dirty="0"/>
              <a:t>	f</a:t>
            </a:r>
            <a:r>
              <a:rPr lang="is-IS" baseline="-25000" dirty="0"/>
              <a:t>C</a:t>
            </a:r>
            <a:r>
              <a:rPr lang="is-IS" dirty="0"/>
              <a:t>(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dirty="0"/>
              <a:t>) = 1 if</a:t>
            </a:r>
            <a:r>
              <a:rPr lang="en-US" dirty="0"/>
              <a:t> f(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i="1" baseline="-25000" dirty="0">
                <a:ea typeface="Symbol" charset="2"/>
                <a:cs typeface="Symbol" charset="2"/>
              </a:rPr>
              <a:t>t</a:t>
            </a:r>
            <a:r>
              <a:rPr lang="en-US" baseline="-25000" dirty="0">
                <a:ea typeface="Symbol" charset="2"/>
                <a:cs typeface="Symbol" charset="2"/>
              </a:rPr>
              <a:t>,d</a:t>
            </a:r>
            <a:r>
              <a:rPr lang="en-US" dirty="0"/>
              <a:t>,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i="1" baseline="-25000" dirty="0">
                <a:ea typeface="Symbol" charset="2"/>
                <a:cs typeface="Symbol" charset="2"/>
              </a:rPr>
              <a:t>t</a:t>
            </a:r>
            <a:r>
              <a:rPr lang="en-US" baseline="-25000" dirty="0">
                <a:ea typeface="Symbol" charset="2"/>
                <a:cs typeface="Symbol" charset="2"/>
              </a:rPr>
              <a:t>+1,p</a:t>
            </a:r>
            <a:r>
              <a:rPr lang="en-US" dirty="0"/>
              <a:t>) = 1 and f(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i="1" baseline="-25000" dirty="0">
                <a:ea typeface="Symbol" charset="2"/>
                <a:cs typeface="Symbol" charset="2"/>
              </a:rPr>
              <a:t>r</a:t>
            </a:r>
            <a:r>
              <a:rPr lang="en-US" baseline="-25000" dirty="0">
                <a:ea typeface="Symbol" charset="2"/>
                <a:cs typeface="Symbol" charset="2"/>
              </a:rPr>
              <a:t>,d</a:t>
            </a:r>
            <a:r>
              <a:rPr lang="en-US" dirty="0"/>
              <a:t>,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-25000" dirty="0">
                <a:ea typeface="Symbol" charset="2"/>
                <a:cs typeface="Symbol" charset="2"/>
              </a:rPr>
              <a:t>1,p</a:t>
            </a:r>
            <a:r>
              <a:rPr lang="en-US" dirty="0"/>
              <a:t>) = 1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Given cycle cap </a:t>
            </a:r>
            <a:r>
              <a:rPr lang="en-US" i="1" dirty="0"/>
              <a:t>L</a:t>
            </a:r>
            <a:r>
              <a:rPr lang="en-US" dirty="0"/>
              <a:t>, define</a:t>
            </a:r>
            <a:br>
              <a:rPr lang="en-US" dirty="0"/>
            </a:br>
            <a:r>
              <a:rPr lang="en-US" dirty="0"/>
              <a:t>	T(</a:t>
            </a:r>
            <a:r>
              <a:rPr lang="en-US" i="1" dirty="0"/>
              <a:t>L</a:t>
            </a:r>
            <a:r>
              <a:rPr lang="en-US" dirty="0"/>
              <a:t>) = {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in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30000" dirty="0"/>
              <a:t>2</a:t>
            </a:r>
            <a:r>
              <a:rPr lang="en-US" i="1" baseline="30000" dirty="0"/>
              <a:t>r</a:t>
            </a:r>
            <a:r>
              <a:rPr lang="en-US" dirty="0"/>
              <a:t> : </a:t>
            </a:r>
            <a:r>
              <a:rPr lang="en-US" i="1" dirty="0"/>
              <a:t>r</a:t>
            </a:r>
            <a:r>
              <a:rPr lang="en-US" dirty="0"/>
              <a:t> ≤ </a:t>
            </a:r>
            <a:r>
              <a:rPr lang="en-US" i="1" dirty="0"/>
              <a:t>L</a:t>
            </a:r>
            <a:r>
              <a:rPr lang="en-US" dirty="0"/>
              <a:t> and </a:t>
            </a:r>
            <a:r>
              <a:rPr lang="is-IS" dirty="0"/>
              <a:t>f</a:t>
            </a:r>
            <a:r>
              <a:rPr lang="is-IS" baseline="-25000" dirty="0"/>
              <a:t>C</a:t>
            </a:r>
            <a:r>
              <a:rPr lang="is-IS" dirty="0"/>
              <a:t>(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dirty="0"/>
              <a:t>) = 1 }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3215" y="1524318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Given constant </a:t>
              </a:r>
              <a:r>
                <a:rPr lang="en-US" sz="2800" i="1" dirty="0"/>
                <a:t>L</a:t>
              </a:r>
              <a:r>
                <a:rPr lang="en-US" sz="2800" dirty="0"/>
                <a:t> and |</a:t>
              </a:r>
              <a:r>
                <a:rPr lang="en-US" sz="2800" dirty="0">
                  <a:latin typeface="Symbol" charset="2"/>
                  <a:ea typeface="Symbol" charset="2"/>
                  <a:cs typeface="Symbol" charset="2"/>
                </a:rPr>
                <a:t>Q</a:t>
              </a:r>
              <a:r>
                <a:rPr lang="en-US" sz="2800" dirty="0"/>
                <a:t>|, </a:t>
              </a:r>
              <a:br>
                <a:rPr lang="en-US" sz="2800" dirty="0"/>
              </a:br>
              <a:r>
                <a:rPr lang="en-US" sz="2800" dirty="0"/>
                <a:t>the clearing problem is in polynomial time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88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T(</a:t>
            </a:r>
            <a:r>
              <a:rPr lang="en-US" i="1" dirty="0"/>
              <a:t>L</a:t>
            </a:r>
            <a:r>
              <a:rPr lang="en-US" dirty="0"/>
              <a:t>) is all vectors of types that create feasible cycles of length up to </a:t>
            </a:r>
            <a:r>
              <a:rPr lang="en-US" i="1" dirty="0"/>
              <a:t>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/>
              <a:t>Each set {</a:t>
            </a:r>
            <a:r>
              <a:rPr lang="en-US" sz="1800" i="1" dirty="0" err="1"/>
              <a:t>m</a:t>
            </a:r>
            <a:r>
              <a:rPr lang="en-US" sz="1800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dirty="0">
                <a:ea typeface="Symbol" charset="2"/>
                <a:cs typeface="Symbol" charset="2"/>
              </a:rPr>
              <a:t>}</a:t>
            </a:r>
            <a:r>
              <a:rPr lang="en-US" sz="1800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1800" dirty="0"/>
              <a:t>says we have </a:t>
            </a:r>
            <a:r>
              <a:rPr lang="en-US" sz="1800" i="1" dirty="0"/>
              <a:t>m</a:t>
            </a:r>
            <a:r>
              <a:rPr lang="en-US" sz="1800" i="1" baseline="-25000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1</a:t>
            </a:r>
            <a:r>
              <a:rPr lang="en-US" sz="1800" dirty="0"/>
              <a:t> cycles of type </a:t>
            </a:r>
            <a:r>
              <a:rPr lang="en-US" sz="1800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1</a:t>
            </a:r>
            <a:r>
              <a:rPr lang="en-US" sz="1800" dirty="0"/>
              <a:t>, </a:t>
            </a:r>
            <a:r>
              <a:rPr lang="en-US" sz="1800" i="1" dirty="0"/>
              <a:t>m</a:t>
            </a:r>
            <a:r>
              <a:rPr lang="en-US" sz="1800" i="1" baseline="-25000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2</a:t>
            </a:r>
            <a:r>
              <a:rPr lang="en-US" sz="1800" dirty="0"/>
              <a:t> cycles of </a:t>
            </a:r>
            <a:r>
              <a:rPr lang="en-US" sz="1800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2</a:t>
            </a:r>
            <a:r>
              <a:rPr lang="en-US" sz="1800" dirty="0"/>
              <a:t>, </a:t>
            </a:r>
            <a:r>
              <a:rPr lang="is-IS" sz="1800" dirty="0"/>
              <a:t>…, </a:t>
            </a:r>
            <a:r>
              <a:rPr lang="en-US" sz="1800" i="1" dirty="0" err="1"/>
              <a:t>m</a:t>
            </a:r>
            <a:r>
              <a:rPr lang="en-US" sz="1800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i="1" baseline="-25000" dirty="0" err="1">
                <a:ea typeface="Symbol" charset="2"/>
                <a:cs typeface="Symbol" charset="2"/>
              </a:rPr>
              <a:t>|T</a:t>
            </a:r>
            <a:r>
              <a:rPr lang="en-US" sz="1800" i="1" baseline="-25000" dirty="0">
                <a:ea typeface="Symbol" charset="2"/>
                <a:cs typeface="Symbol" charset="2"/>
              </a:rPr>
              <a:t>(L)|</a:t>
            </a:r>
            <a:r>
              <a:rPr lang="en-US" sz="1800" dirty="0"/>
              <a:t> cycles of </a:t>
            </a:r>
            <a:r>
              <a:rPr lang="en-US" sz="1800" i="1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i="1" baseline="-25000" dirty="0" err="1"/>
              <a:t>|T</a:t>
            </a:r>
            <a:r>
              <a:rPr lang="en-US" sz="1800" i="1" baseline="-25000" dirty="0"/>
              <a:t>(L)|</a:t>
            </a:r>
            <a:r>
              <a:rPr lang="en-US" sz="1800" dirty="0"/>
              <a:t>,</a:t>
            </a:r>
            <a:r>
              <a:rPr lang="is-IS" sz="1800" dirty="0"/>
              <a:t> constrained to at most </a:t>
            </a:r>
            <a:r>
              <a:rPr lang="is-IS" sz="1800" i="1" dirty="0"/>
              <a:t>n</a:t>
            </a:r>
            <a:r>
              <a:rPr lang="is-IS" sz="1800" dirty="0"/>
              <a:t> cycles total</a:t>
            </a:r>
            <a:endParaRPr lang="en-US" sz="18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0231" y="2632758"/>
            <a:ext cx="7373155" cy="999084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230" y="4511999"/>
            <a:ext cx="7373155" cy="1614163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2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Check to see if this collection is a legal cycle cover – just check that each type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isn’t used too many times in </a:t>
            </a:r>
            <a:r>
              <a:rPr lang="en-US" i="1" dirty="0" err="1"/>
              <a:t>m</a:t>
            </a:r>
            <a:r>
              <a:rPr lang="en-US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endParaRPr lang="en-US" i="1" baseline="-25000" dirty="0">
              <a:latin typeface="Symbol" charset="2"/>
              <a:ea typeface="Symbol" charset="2"/>
              <a:cs typeface="Symbol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0231" y="2632757"/>
            <a:ext cx="7373155" cy="1835143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230" y="5576341"/>
            <a:ext cx="7373155" cy="549821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7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perfect cycle cover </a:t>
            </a:r>
            <a:r>
              <a:rPr lang="en-US" dirty="0">
                <a:sym typeface="Wingdings"/>
              </a:rPr>
              <a:t> </a:t>
            </a:r>
            <a:r>
              <a:rPr lang="en-US" i="1" dirty="0">
                <a:sym typeface="Wingdings"/>
              </a:rPr>
              <a:t>M</a:t>
            </a:r>
            <a:r>
              <a:rPr lang="en-US" dirty="0">
                <a:sym typeface="Wingdings"/>
              </a:rPr>
              <a:t> is a perfect 3D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Construction only has 3-cycles and </a:t>
            </a:r>
            <a:r>
              <a:rPr lang="en-US" i="1" dirty="0">
                <a:sym typeface="Wingdings"/>
              </a:rPr>
              <a:t>L</a:t>
            </a:r>
            <a:r>
              <a:rPr lang="en-US" dirty="0">
                <a:sym typeface="Wingdings"/>
              </a:rPr>
              <a:t>-cycles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Short cycles (i.e., 3-cycles) are disjoint from the rest of the graph by construction</a:t>
            </a:r>
          </a:p>
          <a:p>
            <a:r>
              <a:rPr lang="en-US" dirty="0">
                <a:sym typeface="Wingdings"/>
              </a:rPr>
              <a:t>Thus, given 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perfect cover </a:t>
            </a:r>
            <a:r>
              <a:rPr lang="en-US" dirty="0">
                <a:sym typeface="Wingdings"/>
              </a:rPr>
              <a:t>(by assumption):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Widgets either contribute according to </a:t>
            </a:r>
            <a:r>
              <a:rPr lang="en-US" dirty="0" err="1">
                <a:sym typeface="Wingdings"/>
              </a:rPr>
              <a:t>t</a:t>
            </a:r>
            <a:r>
              <a:rPr lang="en-US" baseline="-25000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in M </a:t>
            </a:r>
            <a:r>
              <a:rPr lang="is-IS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is-IS" dirty="0">
                <a:sym typeface="Wingdings"/>
              </a:rPr>
              <a:t>… or t</a:t>
            </a:r>
            <a:r>
              <a:rPr lang="is-IS" baseline="-25000" dirty="0">
                <a:sym typeface="Wingdings"/>
              </a:rPr>
              <a:t>i</a:t>
            </a:r>
            <a:r>
              <a:rPr lang="is-IS" dirty="0">
                <a:sym typeface="Wingdings"/>
              </a:rPr>
              <a:t> not in M.</a:t>
            </a:r>
          </a:p>
          <a:p>
            <a:r>
              <a:rPr lang="is-IS" dirty="0">
                <a:sym typeface="Wingdings"/>
              </a:rPr>
              <a:t>Thus there is a perfect matching in the original 3D matching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2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Return the legal cycle cover such that the sum over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of </a:t>
            </a:r>
            <a:r>
              <a:rPr lang="en-US" i="1" dirty="0" err="1"/>
              <a:t>m</a:t>
            </a:r>
            <a:r>
              <a:rPr lang="en-US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is maximized – aka the largest legal cycle cover</a:t>
            </a:r>
            <a:endParaRPr lang="en-US" i="1" baseline="-25000" dirty="0">
              <a:latin typeface="Symbol" charset="2"/>
              <a:ea typeface="Symbol" charset="2"/>
              <a:cs typeface="Symbol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0231" y="2632757"/>
            <a:ext cx="7373155" cy="2958574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Flipping attributes is also easy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human body tries to reject transplanted organs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Before transplantation, can </a:t>
            </a:r>
            <a:r>
              <a:rPr lang="en-US" dirty="0" err="1"/>
              <a:t>immunnosupress</a:t>
            </a:r>
            <a:r>
              <a:rPr lang="en-US" dirty="0"/>
              <a:t> some “bad” traits of the patient to increase transplant opportunity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Takes a toll on the patient’s health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Suppose we can </a:t>
            </a:r>
            <a:r>
              <a:rPr lang="en-US" dirty="0">
                <a:solidFill>
                  <a:schemeClr val="tx2"/>
                </a:solidFill>
              </a:rPr>
              <a:t>pay some cost </a:t>
            </a:r>
            <a:r>
              <a:rPr lang="en-US" dirty="0"/>
              <a:t>to change attributes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all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,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 in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, let</a:t>
            </a:r>
            <a:br>
              <a:rPr lang="en-US" dirty="0"/>
            </a:br>
            <a:r>
              <a:rPr lang="en-US" dirty="0"/>
              <a:t>	c :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x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Q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R be cost of flipping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Flip-and-Cover: maximize match size minus cost of flips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215" y="4850761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Given constant </a:t>
              </a:r>
              <a:r>
                <a:rPr lang="en-US" sz="2800" i="1" dirty="0"/>
                <a:t>L</a:t>
              </a:r>
              <a:r>
                <a:rPr lang="en-US" sz="2800" dirty="0"/>
                <a:t> and |</a:t>
              </a:r>
              <a:r>
                <a:rPr lang="en-US" sz="2800" dirty="0">
                  <a:latin typeface="Symbol" charset="2"/>
                  <a:ea typeface="Symbol" charset="2"/>
                  <a:cs typeface="Symbol" charset="2"/>
                </a:rPr>
                <a:t>Q</a:t>
              </a:r>
              <a:r>
                <a:rPr lang="en-US" sz="2800" dirty="0"/>
                <a:t>|, </a:t>
              </a:r>
              <a:br>
                <a:rPr lang="en-US" sz="2800" dirty="0"/>
              </a:br>
              <a:r>
                <a:rPr lang="en-US" sz="2800" dirty="0"/>
                <a:t>the Flip-and-Cover problem is in polynomial time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95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Concrete Instantiation: 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Associate with each patient and donor a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>
                <a:solidFill>
                  <a:schemeClr val="tx2"/>
                </a:solidFill>
              </a:rPr>
              <a:t>bit</a:t>
            </a:r>
            <a:r>
              <a:rPr lang="en-US" dirty="0"/>
              <a:t> vector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Count “conflict bits” that overlap at same position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more than threshold </a:t>
            </a:r>
            <a:r>
              <a:rPr lang="en-US" i="1" dirty="0"/>
              <a:t>t</a:t>
            </a:r>
            <a:r>
              <a:rPr lang="en-US" dirty="0"/>
              <a:t> conflict bits, don’t draw an edge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Example: </a:t>
            </a:r>
            <a:r>
              <a:rPr lang="en-US" i="1" dirty="0"/>
              <a:t>k</a:t>
            </a:r>
            <a:r>
              <a:rPr lang="en-US" dirty="0"/>
              <a:t> = 2, blood containing antigens A and B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= 2</a:t>
            </a:r>
            <a:r>
              <a:rPr lang="en-US" baseline="30000" dirty="0"/>
              <a:t>{ has-A, has-B }</a:t>
            </a:r>
            <a:r>
              <a:rPr lang="en-US" dirty="0"/>
              <a:t> x 2</a:t>
            </a:r>
            <a:r>
              <a:rPr lang="en-US" baseline="30000" dirty="0"/>
              <a:t>{ no-A, no-B } </a:t>
            </a:r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Draw edge if &lt;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dirty="0"/>
              <a:t>&gt; ≤ </a:t>
            </a:r>
            <a:r>
              <a:rPr lang="en-US" i="1" dirty="0"/>
              <a:t>t</a:t>
            </a:r>
            <a:r>
              <a:rPr lang="en-US" dirty="0"/>
              <a:t>; do not draw edge otherwise</a:t>
            </a:r>
          </a:p>
          <a:p>
            <a:pPr marL="342900" indent="-34290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879601" y="3812382"/>
            <a:ext cx="1134534" cy="855485"/>
            <a:chOff x="1879601" y="3812382"/>
            <a:chExt cx="1134534" cy="855485"/>
          </a:xfrm>
        </p:grpSpPr>
        <p:sp>
          <p:nvSpPr>
            <p:cNvPr id="6" name="Left Brace 5"/>
            <p:cNvSpPr/>
            <p:nvPr/>
          </p:nvSpPr>
          <p:spPr>
            <a:xfrm rot="16200000">
              <a:off x="2319868" y="3372115"/>
              <a:ext cx="254000" cy="11345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79601" y="4144647"/>
              <a:ext cx="1134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Donor blood type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37466" y="3812382"/>
            <a:ext cx="1134534" cy="855485"/>
            <a:chOff x="2032001" y="3964782"/>
            <a:chExt cx="1134534" cy="855485"/>
          </a:xfrm>
        </p:grpSpPr>
        <p:sp>
          <p:nvSpPr>
            <p:cNvPr id="8" name="Left Brace 7"/>
            <p:cNvSpPr/>
            <p:nvPr/>
          </p:nvSpPr>
          <p:spPr>
            <a:xfrm rot="16200000">
              <a:off x="2472268" y="3524515"/>
              <a:ext cx="254000" cy="11345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32001" y="4297047"/>
              <a:ext cx="1134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Patient blood type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16008" y="3352318"/>
            <a:ext cx="3393340" cy="663265"/>
            <a:chOff x="5316008" y="3352318"/>
            <a:chExt cx="3393340" cy="663265"/>
          </a:xfrm>
        </p:grpSpPr>
        <p:sp>
          <p:nvSpPr>
            <p:cNvPr id="11" name="TextBox 10"/>
            <p:cNvSpPr txBox="1"/>
            <p:nvPr/>
          </p:nvSpPr>
          <p:spPr>
            <a:xfrm>
              <a:off x="5316008" y="3369252"/>
              <a:ext cx="3386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Donor type A =	[ 1, 0 ]</a:t>
              </a:r>
            </a:p>
            <a:p>
              <a:r>
                <a:rPr lang="en-US" dirty="0"/>
                <a:t>Patient type AB =	[ 0, 0 ]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3016" y="3352318"/>
              <a:ext cx="646332" cy="64633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316008" y="3989125"/>
            <a:ext cx="3458794" cy="777240"/>
            <a:chOff x="5316008" y="3989125"/>
            <a:chExt cx="3458794" cy="7772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7562" y="3989125"/>
              <a:ext cx="777240" cy="77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16008" y="4059980"/>
              <a:ext cx="3386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Donor type A =	[ </a:t>
              </a:r>
              <a:r>
                <a:rPr lang="en-US" dirty="0">
                  <a:solidFill>
                    <a:schemeClr val="tx2"/>
                  </a:solidFill>
                </a:rPr>
                <a:t>1</a:t>
              </a:r>
              <a:r>
                <a:rPr lang="en-US" dirty="0"/>
                <a:t>, 0 ]</a:t>
              </a:r>
            </a:p>
            <a:p>
              <a:r>
                <a:rPr lang="en-US" dirty="0"/>
                <a:t>Patient type O =	[ </a:t>
              </a:r>
              <a:r>
                <a:rPr lang="en-US" dirty="0">
                  <a:solidFill>
                    <a:schemeClr val="tx2"/>
                  </a:solidFill>
                </a:rPr>
                <a:t>1</a:t>
              </a:r>
              <a:r>
                <a:rPr lang="en-US" dirty="0"/>
                <a:t>, 1 ]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3216" y="5242451"/>
            <a:ext cx="8460926" cy="1168400"/>
            <a:chOff x="123216" y="5592410"/>
            <a:chExt cx="8460926" cy="1168400"/>
          </a:xfrm>
        </p:grpSpPr>
        <p:sp>
          <p:nvSpPr>
            <p:cNvPr id="19" name="Rounded Rectangle 18"/>
            <p:cNvSpPr/>
            <p:nvPr/>
          </p:nvSpPr>
          <p:spPr>
            <a:xfrm>
              <a:off x="457200" y="5592410"/>
              <a:ext cx="8126942" cy="1168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Related to </a:t>
              </a:r>
              <a:r>
                <a:rPr lang="en-US" sz="2400" b="1" dirty="0">
                  <a:solidFill>
                    <a:schemeClr val="tx1"/>
                  </a:solidFill>
                </a:rPr>
                <a:t>intersection graphs</a:t>
              </a:r>
              <a:r>
                <a:rPr lang="en-US" sz="2400" dirty="0">
                  <a:solidFill>
                    <a:schemeClr val="tx1"/>
                  </a:solidFill>
                </a:rPr>
                <a:t>: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Each vertex has a set; draw edge between vertices </a:t>
              </a:r>
              <a:r>
                <a:rPr lang="en-US" sz="2400" dirty="0" err="1">
                  <a:solidFill>
                    <a:schemeClr val="tx1"/>
                  </a:solidFill>
                </a:rPr>
                <a:t>iff</a:t>
              </a:r>
              <a:r>
                <a:rPr lang="en-US" sz="2400" dirty="0">
                  <a:solidFill>
                    <a:schemeClr val="tx1"/>
                  </a:solidFill>
                </a:rPr>
                <a:t> sets intersect (by at least </a:t>
              </a:r>
              <a:r>
                <a:rPr lang="en-US" sz="2400" i="1" dirty="0">
                  <a:solidFill>
                    <a:schemeClr val="tx1"/>
                  </a:solidFill>
                </a:rPr>
                <a:t>p</a:t>
              </a:r>
              <a:r>
                <a:rPr lang="en-US" sz="2400" dirty="0">
                  <a:solidFill>
                    <a:schemeClr val="tx1"/>
                  </a:solidFill>
                </a:rPr>
                <a:t> elements)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3216" y="5668778"/>
              <a:ext cx="3339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AS 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8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Upper Bound: Sometimes You need Lots of bits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215" y="1769660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For any </a:t>
              </a:r>
              <a:r>
                <a:rPr lang="en-US" sz="2800" i="1" dirty="0"/>
                <a:t>n</a:t>
              </a:r>
              <a:r>
                <a:rPr lang="en-US" sz="2800" dirty="0"/>
                <a:t> &gt; 2, there exists a graph on </a:t>
              </a:r>
              <a:r>
                <a:rPr lang="en-US" sz="2800" i="1" dirty="0"/>
                <a:t>n</a:t>
              </a:r>
              <a:r>
                <a:rPr lang="en-US" sz="2800" dirty="0"/>
                <a:t> vertices that is not (</a:t>
              </a:r>
              <a:r>
                <a:rPr lang="en-US" sz="2800" i="1" dirty="0"/>
                <a:t>k</a:t>
              </a:r>
              <a:r>
                <a:rPr lang="en-US" sz="2800" dirty="0"/>
                <a:t>,0)-representable for all </a:t>
              </a:r>
              <a:r>
                <a:rPr lang="en-US" sz="2800" i="1" dirty="0"/>
                <a:t>k</a:t>
              </a:r>
              <a:r>
                <a:rPr lang="en-US" sz="2800" dirty="0"/>
                <a:t> &lt; </a:t>
              </a:r>
              <a:r>
                <a:rPr lang="en-US" sz="2800" i="1" dirty="0"/>
                <a:t>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0" name="Content Placeholder 8"/>
          <p:cNvSpPr>
            <a:spLocks noGrp="1"/>
          </p:cNvSpPr>
          <p:nvPr>
            <p:ph idx="1"/>
          </p:nvPr>
        </p:nvSpPr>
        <p:spPr>
          <a:xfrm>
            <a:off x="457200" y="3452486"/>
            <a:ext cx="5700792" cy="29865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each vertex </a:t>
            </a:r>
            <a:r>
              <a:rPr lang="en-US" i="1" dirty="0" err="1"/>
              <a:t>i</a:t>
            </a:r>
            <a:r>
              <a:rPr lang="en-US" dirty="0"/>
              <a:t>, draw edge to each vertex except vertices </a:t>
            </a:r>
            <a:r>
              <a:rPr lang="en-US" i="1" dirty="0"/>
              <a:t>i</a:t>
            </a:r>
            <a:r>
              <a:rPr lang="en-US" dirty="0"/>
              <a:t>-1 and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BWOC assume (</a:t>
            </a:r>
            <a:r>
              <a:rPr lang="en-US" i="1" dirty="0"/>
              <a:t>k</a:t>
            </a:r>
            <a:r>
              <a:rPr lang="en-US" dirty="0"/>
              <a:t>,0)-representable, </a:t>
            </a:r>
            <a:r>
              <a:rPr lang="en-US" i="1" dirty="0"/>
              <a:t>k </a:t>
            </a:r>
            <a:r>
              <a:rPr lang="en-US" dirty="0"/>
              <a:t>&lt;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Consider vertex 1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(1, </a:t>
            </a:r>
            <a:r>
              <a:rPr lang="en-US" i="1" dirty="0"/>
              <a:t>n</a:t>
            </a:r>
            <a:r>
              <a:rPr lang="en-US" dirty="0"/>
              <a:t>) not in </a:t>
            </a:r>
            <a:r>
              <a:rPr lang="en-US" i="1" dirty="0"/>
              <a:t>E</a:t>
            </a:r>
            <a:r>
              <a:rPr lang="en-US" dirty="0"/>
              <a:t>; (1, </a:t>
            </a:r>
            <a:r>
              <a:rPr lang="en-US" i="1" dirty="0" err="1"/>
              <a:t>i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 otherwise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 there is a conflict bit between vertex 1 and </a:t>
            </a:r>
            <a:r>
              <a:rPr lang="en-US" i="1" dirty="0"/>
              <a:t>n</a:t>
            </a:r>
            <a:r>
              <a:rPr lang="en-US" dirty="0"/>
              <a:t> that is not “turned on” anywhere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Do for </a:t>
            </a:r>
            <a:r>
              <a:rPr lang="en-US" i="1" dirty="0"/>
              <a:t>n</a:t>
            </a:r>
            <a:r>
              <a:rPr lang="en-US" dirty="0"/>
              <a:t> vertices </a:t>
            </a:r>
            <a:r>
              <a:rPr lang="en-US" dirty="0">
                <a:sym typeface="Wingdings"/>
              </a:rPr>
              <a:t> require </a:t>
            </a:r>
            <a:r>
              <a:rPr lang="en-US" i="1" dirty="0">
                <a:sym typeface="Wingdings"/>
              </a:rPr>
              <a:t>k</a:t>
            </a:r>
            <a:r>
              <a:rPr lang="en-US" dirty="0">
                <a:sym typeface="Wingdings"/>
              </a:rPr>
              <a:t> ≥ </a:t>
            </a:r>
            <a:r>
              <a:rPr lang="en-US" i="1" dirty="0">
                <a:sym typeface="Wingdings"/>
              </a:rPr>
              <a:t>n</a:t>
            </a:r>
            <a:endParaRPr lang="en-US" i="1" dirty="0"/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6316131" y="3759197"/>
            <a:ext cx="2387602" cy="2296217"/>
            <a:chOff x="6316131" y="3759197"/>
            <a:chExt cx="2387602" cy="2296217"/>
          </a:xfrm>
        </p:grpSpPr>
        <p:sp>
          <p:nvSpPr>
            <p:cNvPr id="11" name="Oval 10"/>
            <p:cNvSpPr/>
            <p:nvPr/>
          </p:nvSpPr>
          <p:spPr>
            <a:xfrm>
              <a:off x="6739465" y="3759197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857065" y="3759198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316131" y="4695638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280399" y="4695638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6739465" y="5632079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857065" y="5632080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3" idx="0"/>
              <a:endCxn id="11" idx="3"/>
            </p:cNvCxnSpPr>
            <p:nvPr/>
          </p:nvCxnSpPr>
          <p:spPr>
            <a:xfrm flipV="1">
              <a:off x="6527798" y="4120535"/>
              <a:ext cx="273663" cy="575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3" idx="7"/>
              <a:endCxn id="12" idx="3"/>
            </p:cNvCxnSpPr>
            <p:nvPr/>
          </p:nvCxnSpPr>
          <p:spPr>
            <a:xfrm flipV="1">
              <a:off x="6677469" y="4120536"/>
              <a:ext cx="1241592" cy="63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2" idx="2"/>
            </p:cNvCxnSpPr>
            <p:nvPr/>
          </p:nvCxnSpPr>
          <p:spPr>
            <a:xfrm>
              <a:off x="7162799" y="3970864"/>
              <a:ext cx="6942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6"/>
              <a:endCxn id="14" idx="2"/>
            </p:cNvCxnSpPr>
            <p:nvPr/>
          </p:nvCxnSpPr>
          <p:spPr>
            <a:xfrm>
              <a:off x="6739465" y="4907305"/>
              <a:ext cx="1540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5"/>
              <a:endCxn id="16" idx="1"/>
            </p:cNvCxnSpPr>
            <p:nvPr/>
          </p:nvCxnSpPr>
          <p:spPr>
            <a:xfrm>
              <a:off x="6677469" y="5056976"/>
              <a:ext cx="1241592" cy="63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5"/>
              <a:endCxn id="14" idx="1"/>
            </p:cNvCxnSpPr>
            <p:nvPr/>
          </p:nvCxnSpPr>
          <p:spPr>
            <a:xfrm>
              <a:off x="7100803" y="4120535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5"/>
              <a:endCxn id="16" idx="1"/>
            </p:cNvCxnSpPr>
            <p:nvPr/>
          </p:nvCxnSpPr>
          <p:spPr>
            <a:xfrm>
              <a:off x="7100803" y="4120535"/>
              <a:ext cx="818258" cy="1573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1" idx="4"/>
              <a:endCxn id="15" idx="0"/>
            </p:cNvCxnSpPr>
            <p:nvPr/>
          </p:nvCxnSpPr>
          <p:spPr>
            <a:xfrm>
              <a:off x="6951132" y="4182531"/>
              <a:ext cx="0" cy="144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2" idx="5"/>
              <a:endCxn id="14" idx="0"/>
            </p:cNvCxnSpPr>
            <p:nvPr/>
          </p:nvCxnSpPr>
          <p:spPr>
            <a:xfrm>
              <a:off x="8218403" y="4120536"/>
              <a:ext cx="273663" cy="57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16" idx="0"/>
            </p:cNvCxnSpPr>
            <p:nvPr/>
          </p:nvCxnSpPr>
          <p:spPr>
            <a:xfrm flipH="1">
              <a:off x="8068732" y="4182530"/>
              <a:ext cx="21307" cy="1449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2" idx="3"/>
              <a:endCxn id="15" idx="7"/>
            </p:cNvCxnSpPr>
            <p:nvPr/>
          </p:nvCxnSpPr>
          <p:spPr>
            <a:xfrm flipH="1">
              <a:off x="7100803" y="4120536"/>
              <a:ext cx="818258" cy="1573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2" idx="3"/>
              <a:endCxn id="13" idx="7"/>
            </p:cNvCxnSpPr>
            <p:nvPr/>
          </p:nvCxnSpPr>
          <p:spPr>
            <a:xfrm flipH="1">
              <a:off x="6677469" y="4120536"/>
              <a:ext cx="1241592" cy="63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4" idx="4"/>
              <a:endCxn id="16" idx="7"/>
            </p:cNvCxnSpPr>
            <p:nvPr/>
          </p:nvCxnSpPr>
          <p:spPr>
            <a:xfrm flipH="1">
              <a:off x="8218403" y="5118972"/>
              <a:ext cx="273663" cy="575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4" idx="3"/>
              <a:endCxn id="15" idx="7"/>
            </p:cNvCxnSpPr>
            <p:nvPr/>
          </p:nvCxnSpPr>
          <p:spPr>
            <a:xfrm flipH="1">
              <a:off x="7100803" y="5056976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14" idx="2"/>
              <a:endCxn id="13" idx="6"/>
            </p:cNvCxnSpPr>
            <p:nvPr/>
          </p:nvCxnSpPr>
          <p:spPr>
            <a:xfrm flipH="1">
              <a:off x="6739465" y="4907305"/>
              <a:ext cx="1540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4" idx="1"/>
              <a:endCxn id="11" idx="5"/>
            </p:cNvCxnSpPr>
            <p:nvPr/>
          </p:nvCxnSpPr>
          <p:spPr>
            <a:xfrm flipH="1" flipV="1">
              <a:off x="7100803" y="4120535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6" idx="2"/>
              <a:endCxn id="15" idx="6"/>
            </p:cNvCxnSpPr>
            <p:nvPr/>
          </p:nvCxnSpPr>
          <p:spPr>
            <a:xfrm flipH="1" flipV="1">
              <a:off x="7162799" y="5843746"/>
              <a:ext cx="6942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6" idx="1"/>
              <a:endCxn id="13" idx="5"/>
            </p:cNvCxnSpPr>
            <p:nvPr/>
          </p:nvCxnSpPr>
          <p:spPr>
            <a:xfrm flipH="1" flipV="1">
              <a:off x="6677469" y="5056976"/>
              <a:ext cx="1241592" cy="63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6" idx="1"/>
              <a:endCxn id="11" idx="5"/>
            </p:cNvCxnSpPr>
            <p:nvPr/>
          </p:nvCxnSpPr>
          <p:spPr>
            <a:xfrm flipH="1" flipV="1">
              <a:off x="7100803" y="4120535"/>
              <a:ext cx="818258" cy="1573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8077200" y="4182531"/>
              <a:ext cx="12839" cy="144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5" idx="1"/>
              <a:endCxn id="13" idx="4"/>
            </p:cNvCxnSpPr>
            <p:nvPr/>
          </p:nvCxnSpPr>
          <p:spPr>
            <a:xfrm flipH="1" flipV="1">
              <a:off x="6527798" y="5118972"/>
              <a:ext cx="273663" cy="575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5" idx="0"/>
              <a:endCxn id="11" idx="4"/>
            </p:cNvCxnSpPr>
            <p:nvPr/>
          </p:nvCxnSpPr>
          <p:spPr>
            <a:xfrm flipV="1">
              <a:off x="6951132" y="4182531"/>
              <a:ext cx="0" cy="144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15" idx="7"/>
              <a:endCxn id="12" idx="3"/>
            </p:cNvCxnSpPr>
            <p:nvPr/>
          </p:nvCxnSpPr>
          <p:spPr>
            <a:xfrm flipV="1">
              <a:off x="7100803" y="4120536"/>
              <a:ext cx="818258" cy="1573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5" idx="7"/>
              <a:endCxn id="14" idx="3"/>
            </p:cNvCxnSpPr>
            <p:nvPr/>
          </p:nvCxnSpPr>
          <p:spPr>
            <a:xfrm flipV="1">
              <a:off x="7100803" y="5056976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80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Hardness: How many Bits do I Need For This Graph?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215" y="4411260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The (</a:t>
              </a:r>
              <a:r>
                <a:rPr lang="en-US" sz="2800" i="1" dirty="0" err="1"/>
                <a:t>k</a:t>
              </a:r>
              <a:r>
                <a:rPr lang="en-US" sz="2800" dirty="0" err="1"/>
                <a:t>,</a:t>
              </a:r>
              <a:r>
                <a:rPr lang="en-US" sz="2800" i="1" dirty="0" err="1"/>
                <a:t>t</a:t>
              </a:r>
              <a:r>
                <a:rPr lang="en-US" sz="2800" dirty="0"/>
                <a:t>)-representation problem is NP-complete</a:t>
              </a:r>
            </a:p>
            <a:p>
              <a:pPr algn="ctr"/>
              <a:r>
                <a:rPr lang="en-US" i="1" dirty="0"/>
                <a:t>(proof via reduction from 3SAT)</a:t>
              </a:r>
              <a:endParaRPr lang="en-US" sz="28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604845"/>
          </a:xfrm>
        </p:spPr>
        <p:txBody>
          <a:bodyPr>
            <a:normAutofit/>
          </a:bodyPr>
          <a:lstStyle/>
          <a:p>
            <a:r>
              <a:rPr lang="en-US" dirty="0"/>
              <a:t>Given:	an input graph </a:t>
            </a:r>
            <a:r>
              <a:rPr lang="en-US" i="1" dirty="0"/>
              <a:t>G</a:t>
            </a:r>
            <a:r>
              <a:rPr lang="en-US" dirty="0"/>
              <a:t> =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subset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/>
              <a:t>of C(</a:t>
            </a:r>
            <a:r>
              <a:rPr lang="en-US" i="1"/>
              <a:t>V</a:t>
            </a:r>
            <a:r>
              <a:rPr lang="en-US" dirty="0"/>
              <a:t>, 2)</a:t>
            </a:r>
          </a:p>
          <a:p>
            <a:r>
              <a:rPr lang="en-US" dirty="0"/>
              <a:t>	fixed positive </a:t>
            </a:r>
            <a:r>
              <a:rPr lang="en-US" i="1" dirty="0"/>
              <a:t>k</a:t>
            </a:r>
            <a:r>
              <a:rPr lang="en-US" dirty="0"/>
              <a:t>, nonnegative </a:t>
            </a:r>
            <a:r>
              <a:rPr lang="en-US" i="1" dirty="0"/>
              <a:t>t</a:t>
            </a:r>
            <a:endParaRPr lang="en-US" dirty="0"/>
          </a:p>
          <a:p>
            <a:r>
              <a:rPr lang="en-US" dirty="0"/>
              <a:t>Does there exist:</a:t>
            </a:r>
          </a:p>
          <a:p>
            <a:r>
              <a:rPr lang="en-US" dirty="0"/>
              <a:t>	</a:t>
            </a:r>
            <a:r>
              <a:rPr lang="en-US" i="1" dirty="0"/>
              <a:t>k</a:t>
            </a:r>
            <a:r>
              <a:rPr lang="en-US" dirty="0"/>
              <a:t>-length bit vectors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for all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in </a:t>
            </a:r>
            <a:r>
              <a:rPr lang="en-US" i="1" dirty="0"/>
              <a:t>V</a:t>
            </a:r>
          </a:p>
          <a:p>
            <a:r>
              <a:rPr lang="en-US" dirty="0"/>
              <a:t>	such that for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in </a:t>
            </a:r>
            <a:r>
              <a:rPr lang="en-US" i="1" dirty="0"/>
              <a:t>F</a:t>
            </a:r>
            <a:r>
              <a:rPr lang="en-US" dirty="0"/>
              <a:t>, also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&lt;</a:t>
            </a:r>
            <a:r>
              <a:rPr lang="en-US" i="1" dirty="0" err="1"/>
              <a:t>d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dirty="0"/>
              <a:t>&gt; ≤ </a:t>
            </a:r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971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0318" cy="1371600"/>
          </a:xfrm>
        </p:spPr>
        <p:txBody>
          <a:bodyPr>
            <a:noAutofit/>
          </a:bodyPr>
          <a:lstStyle/>
          <a:p>
            <a:r>
              <a:rPr lang="en-US" dirty="0"/>
              <a:t>Computing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t</a:t>
            </a:r>
            <a:r>
              <a:rPr lang="en-US" dirty="0"/>
              <a:t>)-Representations: QCP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50977"/>
            <a:ext cx="7620000" cy="16617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/>
              <a:t>Quadratically</a:t>
            </a:r>
            <a:r>
              <a:rPr lang="en-US" dirty="0"/>
              <a:t>-constrained discrete feasibility program: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Constraint matrix not positive semi-definite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non-convex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State-of-the-art nonlinear solvers (e.g., </a:t>
            </a:r>
            <a:r>
              <a:rPr lang="en-US" dirty="0" err="1"/>
              <a:t>Bonmin</a:t>
            </a:r>
            <a:r>
              <a:rPr lang="en-US" dirty="0"/>
              <a:t>) fail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" y="1853455"/>
            <a:ext cx="8013700" cy="220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24592" y="5561708"/>
            <a:ext cx="1550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Bonami</a:t>
            </a:r>
            <a:r>
              <a:rPr lang="en-US" sz="1200" dirty="0"/>
              <a:t> et al. 2008]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853455"/>
            <a:ext cx="8245475" cy="14141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For each vertex, give k bits to the patient and k bits to the donor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647188"/>
            <a:ext cx="8245475" cy="14160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an edge exists in the graph, assert the source donor vector and sink patient vector overlap by at most </a:t>
            </a:r>
            <a:r>
              <a:rPr lang="en-US" i="1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8800" y="1853455"/>
            <a:ext cx="8013700" cy="7958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an edge does not exist, make sure the overlap is greater than </a:t>
            </a:r>
            <a:r>
              <a:rPr lang="en-US" i="1" dirty="0">
                <a:solidFill>
                  <a:schemeClr val="tx2"/>
                </a:solidFill>
              </a:rPr>
              <a:t>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8975" y="3261632"/>
            <a:ext cx="8013700" cy="8016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8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88306" cy="1371600"/>
          </a:xfrm>
        </p:spPr>
        <p:txBody>
          <a:bodyPr>
            <a:normAutofit/>
          </a:bodyPr>
          <a:lstStyle/>
          <a:p>
            <a:r>
              <a:rPr lang="en-US" dirty="0"/>
              <a:t>Computing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t</a:t>
            </a:r>
            <a:r>
              <a:rPr lang="en-US" dirty="0"/>
              <a:t>)-Representations: 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5240142"/>
            <a:ext cx="7933765" cy="1445438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Integer program minimizes number of “conflict edges”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CPLEX struggles to find non-trivial solutions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CPLEX cannot find feasible solution (when forcing all </a:t>
            </a:r>
            <a:r>
              <a:rPr lang="en-US" i="1" dirty="0" err="1">
                <a:latin typeface="Symbol" charset="2"/>
                <a:ea typeface="Symbol" charset="2"/>
                <a:cs typeface="Symbol" charset="2"/>
              </a:rPr>
              <a:t>x</a:t>
            </a:r>
            <a:r>
              <a:rPr lang="en-US" i="1" baseline="-25000" dirty="0" err="1"/>
              <a:t>ij</a:t>
            </a:r>
            <a:r>
              <a:rPr lang="en-US" dirty="0"/>
              <a:t> = 0)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35" y="1650145"/>
            <a:ext cx="7247965" cy="35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53083" cy="1371600"/>
          </a:xfrm>
        </p:spPr>
        <p:txBody>
          <a:bodyPr>
            <a:normAutofit/>
          </a:bodyPr>
          <a:lstStyle/>
          <a:p>
            <a:r>
              <a:rPr lang="en-US" dirty="0"/>
              <a:t>Computing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</a:t>
            </a:r>
            <a:r>
              <a:rPr lang="en-US" i="1" dirty="0"/>
              <a:t>0</a:t>
            </a:r>
            <a:r>
              <a:rPr lang="en-US"/>
              <a:t>)-Representations: SAT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50977"/>
            <a:ext cx="7620000" cy="166174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When </a:t>
            </a:r>
            <a:r>
              <a:rPr lang="en-US" i="1" dirty="0"/>
              <a:t>t </a:t>
            </a:r>
            <a:r>
              <a:rPr lang="en-US" dirty="0"/>
              <a:t>= 0, can use a compact SAT formulation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Interesting because it closely mimics real life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We can solve small- and medium-sized graphs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 err="1"/>
              <a:t>Lingeling</a:t>
            </a:r>
            <a:r>
              <a:rPr lang="en-US" dirty="0"/>
              <a:t>, a good parallel SAT solver </a:t>
            </a:r>
            <a:r>
              <a:rPr lang="en-US" sz="1400" dirty="0"/>
              <a:t>[</a:t>
            </a:r>
            <a:r>
              <a:rPr lang="en-US" sz="1400" dirty="0" err="1"/>
              <a:t>Biere</a:t>
            </a:r>
            <a:r>
              <a:rPr lang="en-US" sz="1400" dirty="0"/>
              <a:t> 2014]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46" y="1774640"/>
            <a:ext cx="8476129" cy="2296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546" y="2675965"/>
            <a:ext cx="8476129" cy="13948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Specific case of </a:t>
            </a:r>
            <a:r>
              <a:rPr lang="en-US" i="1" dirty="0">
                <a:solidFill>
                  <a:schemeClr val="tx2"/>
                </a:solidFill>
              </a:rPr>
              <a:t>t </a:t>
            </a:r>
            <a:r>
              <a:rPr lang="en-US" dirty="0">
                <a:solidFill>
                  <a:schemeClr val="tx2"/>
                </a:solidFill>
              </a:rPr>
              <a:t>= 0: if an edge exists, allow no overlap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3071" y="1479176"/>
            <a:ext cx="8339605" cy="11967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Specific case of </a:t>
            </a:r>
            <a:r>
              <a:rPr lang="en-US" i="1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 = 0: if an edge does not exist, force any overlap</a:t>
            </a:r>
          </a:p>
        </p:txBody>
      </p:sp>
    </p:spTree>
    <p:extLst>
      <p:ext uri="{BB962C8B-B14F-4D97-AF65-F5344CB8AC3E}">
        <p14:creationId xmlns:p14="http://schemas.microsoft.com/office/powerpoint/2010/main" val="353309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  <p:bldP spid="10" grpId="0" animBg="1"/>
      <p:bldP spid="1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0980" y="1376084"/>
            <a:ext cx="5635167" cy="4373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152718"/>
            <a:ext cx="8417860" cy="104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Can we represent real graphs with a small number of bits?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906073" y="5631273"/>
            <a:ext cx="5602310" cy="8413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Bigger real-world graphs (UNOS 2010 – 2012)</a:t>
            </a:r>
          </a:p>
        </p:txBody>
      </p:sp>
      <p:sp>
        <p:nvSpPr>
          <p:cNvPr id="19" name="TextBox 18"/>
          <p:cNvSpPr txBox="1"/>
          <p:nvPr/>
        </p:nvSpPr>
        <p:spPr>
          <a:xfrm rot="19749757">
            <a:off x="3523129" y="2474262"/>
            <a:ext cx="229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Theory: </a:t>
            </a:r>
            <a:r>
              <a:rPr lang="en-US" i="1" dirty="0">
                <a:solidFill>
                  <a:schemeClr val="tx2"/>
                </a:solidFill>
              </a:rPr>
              <a:t>k</a:t>
            </a:r>
            <a:r>
              <a:rPr lang="en-US" dirty="0">
                <a:solidFill>
                  <a:schemeClr val="tx2"/>
                </a:solidFill>
              </a:rPr>
              <a:t> = 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997388" y="2124635"/>
            <a:ext cx="2500244" cy="3333861"/>
            <a:chOff x="5997388" y="2124635"/>
            <a:chExt cx="2500244" cy="333386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997388" y="4464424"/>
              <a:ext cx="0" cy="457200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5997388" y="2124635"/>
              <a:ext cx="2500244" cy="3333861"/>
              <a:chOff x="5997388" y="2124635"/>
              <a:chExt cx="2500244" cy="3333861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997388" y="2124635"/>
                <a:ext cx="0" cy="2339789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051176" y="3173505"/>
                <a:ext cx="1815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Proved SAT</a:t>
                </a: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997388" y="4935170"/>
                <a:ext cx="0" cy="22860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051175" y="5001296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Proved UNSAT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682279" y="4478895"/>
                <a:ext cx="1815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Unknown (?)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291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12523" cy="645772"/>
          </a:xfrm>
        </p:spPr>
        <p:txBody>
          <a:bodyPr>
            <a:normAutofit fontScale="90000"/>
          </a:bodyPr>
          <a:lstStyle/>
          <a:p>
            <a:r>
              <a:rPr lang="en-US" dirty="0"/>
              <a:t>Relaxing the threshold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887" y="1082899"/>
            <a:ext cx="5870626" cy="4373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99</a:t>
            </a:fld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906073" y="5456462"/>
            <a:ext cx="5602310" cy="8413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Loosen bit threshold </a:t>
            </a:r>
            <a:r>
              <a:rPr lang="en-US" i="1"/>
              <a:t>t </a:t>
            </a:r>
            <a:r>
              <a:rPr lang="en-US"/>
              <a:t>on real UNOS graphs 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92439" y="1961002"/>
            <a:ext cx="3194117" cy="2996588"/>
            <a:chOff x="2292439" y="1961002"/>
            <a:chExt cx="3194117" cy="299658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258355" y="1961002"/>
              <a:ext cx="0" cy="243069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92439" y="4391696"/>
              <a:ext cx="965916" cy="0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58355" y="4391696"/>
              <a:ext cx="0" cy="565894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248296" y="2998478"/>
              <a:ext cx="22382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3x pairs matched!</a:t>
              </a:r>
            </a:p>
            <a:p>
              <a:r>
                <a:rPr lang="en-US" sz="1200" i="1" dirty="0">
                  <a:solidFill>
                    <a:schemeClr val="tx2"/>
                  </a:solidFill>
                </a:rPr>
                <a:t>(1-bit overlap allowed)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258355" y="1288474"/>
            <a:ext cx="5591572" cy="3669116"/>
            <a:chOff x="3258355" y="1288474"/>
            <a:chExt cx="5591572" cy="3669116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6123709" y="1961002"/>
              <a:ext cx="0" cy="2996588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58355" y="1961002"/>
              <a:ext cx="2865354" cy="0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123709" y="1288474"/>
              <a:ext cx="0" cy="67252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147154" y="1440072"/>
              <a:ext cx="230518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Everyone matched!*</a:t>
              </a:r>
            </a:p>
            <a:p>
              <a:r>
                <a:rPr lang="en-US" sz="1200" i="1" dirty="0">
                  <a:solidFill>
                    <a:schemeClr val="tx2"/>
                  </a:solidFill>
                </a:rPr>
                <a:t>(4-bit overlap allowed)</a:t>
              </a:r>
              <a:endParaRPr lang="en-US" i="1" dirty="0">
                <a:solidFill>
                  <a:schemeClr val="tx2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89794" y="3614136"/>
              <a:ext cx="166013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*all bits created equal, and not actually flipping bits – just relaxing global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11212</TotalTime>
  <Words>8053</Words>
  <Application>Microsoft Macintosh PowerPoint</Application>
  <PresentationFormat>On-screen Show (4:3)</PresentationFormat>
  <Paragraphs>1183</Paragraphs>
  <Slides>119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6" baseType="lpstr">
      <vt:lpstr>Arial</vt:lpstr>
      <vt:lpstr>Arial Black</vt:lpstr>
      <vt:lpstr>Calibri</vt:lpstr>
      <vt:lpstr>Cambria Math</vt:lpstr>
      <vt:lpstr>Symbol</vt:lpstr>
      <vt:lpstr>Wingdings</vt:lpstr>
      <vt:lpstr>Essential</vt:lpstr>
      <vt:lpstr>Applied Mechanism Design For Social Good</vt:lpstr>
      <vt:lpstr>The clearing problem</vt:lpstr>
      <vt:lpstr>Special case: L = 2</vt:lpstr>
      <vt:lpstr>Special case: L = ∞</vt:lpstr>
      <vt:lpstr>General Case: L = ?</vt:lpstr>
      <vt:lpstr>General Case: L = ?</vt:lpstr>
      <vt:lpstr>General case: L = ?</vt:lpstr>
      <vt:lpstr>General case: L = ?</vt:lpstr>
      <vt:lpstr>General Case: L = ?</vt:lpstr>
      <vt:lpstr>Hopeless …?</vt:lpstr>
      <vt:lpstr>A Simple Integer program</vt:lpstr>
      <vt:lpstr>Basic Approach #1: The Edge formulation</vt:lpstr>
      <vt:lpstr>State of the art for edge formulation</vt:lpstr>
      <vt:lpstr>Best Edge Formulation</vt:lpstr>
      <vt:lpstr>Basic Approach #2: The Cycle Formulation</vt:lpstr>
      <vt:lpstr>Solving the Cycle Formulation IP</vt:lpstr>
      <vt:lpstr>Column generation</vt:lpstr>
      <vt:lpstr>DFS to solve pricing problem</vt:lpstr>
      <vt:lpstr>General pricing of cycles &amp; Chains is NP-hard</vt:lpstr>
      <vt:lpstr>Comparison</vt:lpstr>
      <vt:lpstr>Compact formulations</vt:lpstr>
      <vt:lpstr>Compact formulations</vt:lpstr>
      <vt:lpstr>PIEF: A compact model for cycles only</vt:lpstr>
      <vt:lpstr>PICEF: Position-Indexed Chain-Edge Formulation</vt:lpstr>
      <vt:lpstr>PICEF: Position-Indexed Chain-Edge Formulation</vt:lpstr>
      <vt:lpstr>What if there are Still too many Variables?</vt:lpstr>
      <vt:lpstr>Polynomial-TIME Cycle Pricing</vt:lpstr>
      <vt:lpstr>Adapted Bellman-Ford Pricing for cycles only</vt:lpstr>
      <vt:lpstr>How do All These models perform in PRactice?</vt:lpstr>
      <vt:lpstr>Real Match Runs UNOS &amp; NLDKSS</vt:lpstr>
      <vt:lpstr>PowerPoint Presentation</vt:lpstr>
      <vt:lpstr>Generated Data |P|=700, Increasing %Altruists</vt:lpstr>
      <vt:lpstr>PowerPoint Presentation</vt:lpstr>
      <vt:lpstr>The Big Problem</vt:lpstr>
      <vt:lpstr>Managing short-term uncertainty</vt:lpstr>
      <vt:lpstr>Matched ≠ Transplanted</vt:lpstr>
      <vt:lpstr>Failure-aware model</vt:lpstr>
      <vt:lpstr>Failure-aware model</vt:lpstr>
      <vt:lpstr>Discounted clearing problem</vt:lpstr>
      <vt:lpstr>Solving this new problem</vt:lpstr>
      <vt:lpstr>Considering only “good” chains</vt:lpstr>
      <vt:lpstr>PowerPoint Presentation</vt:lpstr>
      <vt:lpstr>Pre-match edge testing</vt:lpstr>
      <vt:lpstr>General theoretical results</vt:lpstr>
      <vt:lpstr>Adaptive algorithm</vt:lpstr>
      <vt:lpstr>Intuition for adaptive algorithm</vt:lpstr>
      <vt:lpstr>UNOS Data</vt:lpstr>
      <vt:lpstr>PowerPoint Presentation</vt:lpstr>
      <vt:lpstr>Balancing equity and efficiency</vt:lpstr>
      <vt:lpstr>Sensitization at UNOS</vt:lpstr>
      <vt:lpstr>Price of fairness</vt:lpstr>
      <vt:lpstr>Price of fairness in kidney exchange </vt:lpstr>
      <vt:lpstr>From theory to practice</vt:lpstr>
      <vt:lpstr>Toward usable fairness rules</vt:lpstr>
      <vt:lpstr>Lexicographic fairness</vt:lpstr>
      <vt:lpstr>Weighted fairness</vt:lpstr>
      <vt:lpstr>PowerPoint Presentation</vt:lpstr>
      <vt:lpstr>PowerPoint Presentation</vt:lpstr>
      <vt:lpstr>Contradictory goals</vt:lpstr>
      <vt:lpstr>PowerPoint Presentation</vt:lpstr>
      <vt:lpstr>PowerPoint Presentation</vt:lpstr>
      <vt:lpstr>Learning to match in a dynamic environment</vt:lpstr>
      <vt:lpstr>Dynamic kidney exchange</vt:lpstr>
      <vt:lpstr>FutureMatch: Learning to match in dynamic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results &amp; Impact</vt:lpstr>
      <vt:lpstr>The Cutting Edge</vt:lpstr>
      <vt:lpstr>Moving beyond kidneys: Livers</vt:lpstr>
      <vt:lpstr>Moving beyond kidneys: Multi-Organ Exchange</vt:lpstr>
      <vt:lpstr>Sparse graph, many altruists</vt:lpstr>
      <vt:lpstr>Intuition</vt:lpstr>
      <vt:lpstr>Sparse graph, few altruists</vt:lpstr>
      <vt:lpstr>Intuition</vt:lpstr>
      <vt:lpstr>Ethical Issues Exist: But, this recently happened!</vt:lpstr>
      <vt:lpstr>Real-world Reasoning about Ethics</vt:lpstr>
      <vt:lpstr>Moving beyond kidneys: Lungs</vt:lpstr>
      <vt:lpstr>Other Recent &amp; Ongoing research in this space</vt:lpstr>
      <vt:lpstr>Is Life Always so (NP-)Hard?</vt:lpstr>
      <vt:lpstr>One Simple Assumption Complexity Theory Hates!</vt:lpstr>
      <vt:lpstr>A New model For kidney Exchange</vt:lpstr>
      <vt:lpstr>Clearing is now in polynomial time</vt:lpstr>
      <vt:lpstr>Clearing is now in polynomial time</vt:lpstr>
      <vt:lpstr>Clearing is now in polynomial time</vt:lpstr>
      <vt:lpstr>Clearing is now in polynomial time</vt:lpstr>
      <vt:lpstr>Clearing is now in polynomial time</vt:lpstr>
      <vt:lpstr>Flipping attributes is also easy </vt:lpstr>
      <vt:lpstr>A Concrete Instantiation: Thresholding</vt:lpstr>
      <vt:lpstr>Upper Bound: Sometimes You need Lots of bits</vt:lpstr>
      <vt:lpstr>Hardness: How many Bits do I Need For This Graph?</vt:lpstr>
      <vt:lpstr>Computing  (k,t)-Representations: QCP</vt:lpstr>
      <vt:lpstr>Computing  (k,t)-Representations: IP</vt:lpstr>
      <vt:lpstr>Computing  (k,0)-Representations: SAT</vt:lpstr>
      <vt:lpstr>PowerPoint Presentation</vt:lpstr>
      <vt:lpstr>Relaxing the threshold</vt:lpstr>
      <vt:lpstr>PowerPoint Presentation</vt:lpstr>
      <vt:lpstr>PowerPoint Presentation</vt:lpstr>
      <vt:lpstr>Backup slides</vt:lpstr>
      <vt:lpstr>Failure-aware model</vt:lpstr>
      <vt:lpstr>Failure-aware model</vt:lpstr>
      <vt:lpstr>Incrementally solving very large IPs</vt:lpstr>
      <vt:lpstr>Considering only “good” chains</vt:lpstr>
      <vt:lpstr>PowerPoint Presentation</vt:lpstr>
      <vt:lpstr>Brief intuition: Counting Y-gadgets</vt:lpstr>
      <vt:lpstr>PowerPoint Presentation</vt:lpstr>
      <vt:lpstr>PowerPoint Presentation</vt:lpstr>
      <vt:lpstr>Better static optimization methods</vt:lpstr>
      <vt:lpstr>Basic Edge formulation</vt:lpstr>
      <vt:lpstr>State of the art for edge formulation</vt:lpstr>
      <vt:lpstr>Best Edge Formulation</vt:lpstr>
      <vt:lpstr>Review: Cycle formulation</vt:lpstr>
      <vt:lpstr>DFS to solve pricing problem</vt:lpstr>
      <vt:lpstr>The Right Idea</vt:lpstr>
      <vt:lpstr>Loop Blocking Must Be During Traversal</vt:lpstr>
      <vt:lpstr>Experimental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472</cp:revision>
  <dcterms:created xsi:type="dcterms:W3CDTF">2013-03-05T15:39:19Z</dcterms:created>
  <dcterms:modified xsi:type="dcterms:W3CDTF">2020-04-14T03:28:33Z</dcterms:modified>
</cp:coreProperties>
</file>